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90" r:id="rId3"/>
    <p:sldId id="257" r:id="rId4"/>
    <p:sldId id="309" r:id="rId5"/>
    <p:sldId id="272" r:id="rId6"/>
    <p:sldId id="311" r:id="rId7"/>
    <p:sldId id="291" r:id="rId8"/>
    <p:sldId id="261" r:id="rId9"/>
    <p:sldId id="292" r:id="rId10"/>
    <p:sldId id="258" r:id="rId11"/>
    <p:sldId id="265" r:id="rId12"/>
    <p:sldId id="315" r:id="rId13"/>
    <p:sldId id="263" r:id="rId14"/>
    <p:sldId id="264" r:id="rId15"/>
    <p:sldId id="266" r:id="rId16"/>
    <p:sldId id="267" r:id="rId17"/>
    <p:sldId id="273" r:id="rId18"/>
    <p:sldId id="294" r:id="rId19"/>
    <p:sldId id="275" r:id="rId20"/>
    <p:sldId id="276" r:id="rId21"/>
    <p:sldId id="268" r:id="rId22"/>
    <p:sldId id="313" r:id="rId23"/>
    <p:sldId id="293" r:id="rId24"/>
    <p:sldId id="317" r:id="rId25"/>
    <p:sldId id="316" r:id="rId26"/>
    <p:sldId id="318" r:id="rId27"/>
    <p:sldId id="277" r:id="rId28"/>
    <p:sldId id="284" r:id="rId29"/>
    <p:sldId id="278" r:id="rId30"/>
    <p:sldId id="279" r:id="rId31"/>
    <p:sldId id="283" r:id="rId32"/>
    <p:sldId id="296" r:id="rId33"/>
    <p:sldId id="295" r:id="rId34"/>
    <p:sldId id="286" r:id="rId35"/>
    <p:sldId id="287" r:id="rId36"/>
    <p:sldId id="288" r:id="rId37"/>
    <p:sldId id="289" r:id="rId38"/>
    <p:sldId id="297" r:id="rId39"/>
    <p:sldId id="285" r:id="rId40"/>
    <p:sldId id="300" r:id="rId41"/>
    <p:sldId id="301" r:id="rId42"/>
    <p:sldId id="302" r:id="rId43"/>
    <p:sldId id="303" r:id="rId44"/>
    <p:sldId id="304" r:id="rId45"/>
    <p:sldId id="305" r:id="rId46"/>
    <p:sldId id="281" r:id="rId47"/>
    <p:sldId id="299" r:id="rId48"/>
    <p:sldId id="306" r:id="rId49"/>
    <p:sldId id="319" r:id="rId50"/>
    <p:sldId id="298" r:id="rId51"/>
    <p:sldId id="307" r:id="rId52"/>
    <p:sldId id="269" r:id="rId53"/>
    <p:sldId id="308" r:id="rId54"/>
    <p:sldId id="259" r:id="rId55"/>
    <p:sldId id="260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 autoAdjust="0"/>
    <p:restoredTop sz="82911" autoAdjust="0"/>
  </p:normalViewPr>
  <p:slideViewPr>
    <p:cSldViewPr snapToGrid="0" snapToObjects="1">
      <p:cViewPr varScale="1">
        <p:scale>
          <a:sx n="147" d="100"/>
          <a:sy n="147" d="100"/>
        </p:scale>
        <p:origin x="-14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-380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mhill:Documents:dnaclus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 smtClean="0"/>
              <a:t>Naïve vs</a:t>
            </a:r>
            <a:r>
              <a:rPr lang="en-US" sz="1800" dirty="0"/>
              <a:t>. Work-based </a:t>
            </a:r>
            <a:r>
              <a:rPr lang="en-US" sz="1800" dirty="0" smtClean="0"/>
              <a:t>Strategies on 30 million</a:t>
            </a:r>
            <a:r>
              <a:rPr lang="en-US" sz="1800" baseline="0" dirty="0" smtClean="0"/>
              <a:t> 16S </a:t>
            </a:r>
            <a:r>
              <a:rPr lang="en-US" sz="1800" baseline="0" dirty="0" err="1" smtClean="0"/>
              <a:t>rRNA</a:t>
            </a:r>
            <a:r>
              <a:rPr lang="en-US" sz="1800" baseline="0" dirty="0" smtClean="0"/>
              <a:t> sequences </a:t>
            </a:r>
            <a:endParaRPr lang="en-US" sz="1800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Sheet2!$L$2</c:f>
              <c:strCache>
                <c:ptCount val="1"/>
                <c:pt idx="0">
                  <c:v>Naïve</c:v>
                </c:pt>
              </c:strCache>
            </c:strRef>
          </c:tx>
          <c:val>
            <c:numRef>
              <c:f>Sheet2!$L$3:$L$34</c:f>
              <c:numCache>
                <c:formatCode>General</c:formatCode>
                <c:ptCount val="32"/>
                <c:pt idx="0">
                  <c:v>7.1296473E7</c:v>
                </c:pt>
                <c:pt idx="1">
                  <c:v>7.0436094E7</c:v>
                </c:pt>
                <c:pt idx="2">
                  <c:v>7.0268807E7</c:v>
                </c:pt>
                <c:pt idx="3">
                  <c:v>6.9260918E7</c:v>
                </c:pt>
                <c:pt idx="4">
                  <c:v>6.7142601E7</c:v>
                </c:pt>
                <c:pt idx="5">
                  <c:v>6.6820491E7</c:v>
                </c:pt>
                <c:pt idx="6">
                  <c:v>7.2717461E7</c:v>
                </c:pt>
                <c:pt idx="7">
                  <c:v>7.2825981E7</c:v>
                </c:pt>
                <c:pt idx="8">
                  <c:v>6.9755782E7</c:v>
                </c:pt>
                <c:pt idx="9">
                  <c:v>6.910121E7</c:v>
                </c:pt>
                <c:pt idx="10">
                  <c:v>6.9803056E7</c:v>
                </c:pt>
                <c:pt idx="11">
                  <c:v>6.9430843E7</c:v>
                </c:pt>
                <c:pt idx="12">
                  <c:v>6.700755E7</c:v>
                </c:pt>
                <c:pt idx="13">
                  <c:v>6.6722057E7</c:v>
                </c:pt>
                <c:pt idx="14">
                  <c:v>7.1296305E7</c:v>
                </c:pt>
                <c:pt idx="15">
                  <c:v>7.1388696E7</c:v>
                </c:pt>
                <c:pt idx="16">
                  <c:v>6.6986474E7</c:v>
                </c:pt>
                <c:pt idx="17">
                  <c:v>6.7057574E7</c:v>
                </c:pt>
                <c:pt idx="18">
                  <c:v>6.6941211E7</c:v>
                </c:pt>
                <c:pt idx="19">
                  <c:v>6.6409345E7</c:v>
                </c:pt>
                <c:pt idx="20">
                  <c:v>6.4796946E7</c:v>
                </c:pt>
                <c:pt idx="21">
                  <c:v>6.4536106E7</c:v>
                </c:pt>
                <c:pt idx="22">
                  <c:v>6.8615659E7</c:v>
                </c:pt>
                <c:pt idx="23">
                  <c:v>6.8699925E7</c:v>
                </c:pt>
                <c:pt idx="24">
                  <c:v>7.2279659E7</c:v>
                </c:pt>
                <c:pt idx="25">
                  <c:v>7.1805798E7</c:v>
                </c:pt>
                <c:pt idx="26">
                  <c:v>7.2743226E7</c:v>
                </c:pt>
                <c:pt idx="27">
                  <c:v>7.0913019E7</c:v>
                </c:pt>
                <c:pt idx="28">
                  <c:v>7.0150776E7</c:v>
                </c:pt>
                <c:pt idx="29">
                  <c:v>6.926059E7</c:v>
                </c:pt>
                <c:pt idx="30">
                  <c:v>7.4846356E7</c:v>
                </c:pt>
                <c:pt idx="31">
                  <c:v>7.5413642E7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Sheet2!$M$2</c:f>
              <c:strCache>
                <c:ptCount val="1"/>
                <c:pt idx="0">
                  <c:v>Work-based</c:v>
                </c:pt>
              </c:strCache>
            </c:strRef>
          </c:tx>
          <c:val>
            <c:numRef>
              <c:f>Sheet2!$M$3:$M$34</c:f>
              <c:numCache>
                <c:formatCode>General</c:formatCode>
                <c:ptCount val="32"/>
                <c:pt idx="0">
                  <c:v>6.9585552E7</c:v>
                </c:pt>
                <c:pt idx="1">
                  <c:v>6.9585498E7</c:v>
                </c:pt>
                <c:pt idx="2">
                  <c:v>6.9585417E7</c:v>
                </c:pt>
                <c:pt idx="3">
                  <c:v>6.9585532E7</c:v>
                </c:pt>
                <c:pt idx="4">
                  <c:v>6.9585532E7</c:v>
                </c:pt>
                <c:pt idx="5">
                  <c:v>6.9585782E7</c:v>
                </c:pt>
                <c:pt idx="6">
                  <c:v>6.9585383E7</c:v>
                </c:pt>
                <c:pt idx="7">
                  <c:v>6.958536E7</c:v>
                </c:pt>
                <c:pt idx="8">
                  <c:v>6.9585424E7</c:v>
                </c:pt>
                <c:pt idx="9">
                  <c:v>6.9585523E7</c:v>
                </c:pt>
                <c:pt idx="10">
                  <c:v>6.9585477E7</c:v>
                </c:pt>
                <c:pt idx="11">
                  <c:v>6.9585414E7</c:v>
                </c:pt>
                <c:pt idx="12">
                  <c:v>6.9585481E7</c:v>
                </c:pt>
                <c:pt idx="13">
                  <c:v>6.9585402E7</c:v>
                </c:pt>
                <c:pt idx="14">
                  <c:v>6.9585548E7</c:v>
                </c:pt>
                <c:pt idx="15">
                  <c:v>6.9585413E7</c:v>
                </c:pt>
                <c:pt idx="16">
                  <c:v>6.9585479E7</c:v>
                </c:pt>
                <c:pt idx="17">
                  <c:v>6.9585382E7</c:v>
                </c:pt>
                <c:pt idx="18">
                  <c:v>6.9585525E7</c:v>
                </c:pt>
                <c:pt idx="19">
                  <c:v>6.9585481E7</c:v>
                </c:pt>
                <c:pt idx="20">
                  <c:v>6.9585383E7</c:v>
                </c:pt>
                <c:pt idx="21">
                  <c:v>6.9585593E7</c:v>
                </c:pt>
                <c:pt idx="22">
                  <c:v>6.958543E7</c:v>
                </c:pt>
                <c:pt idx="23">
                  <c:v>6.9585473E7</c:v>
                </c:pt>
                <c:pt idx="24">
                  <c:v>6.9585844E7</c:v>
                </c:pt>
                <c:pt idx="25">
                  <c:v>6.9585704E7</c:v>
                </c:pt>
                <c:pt idx="26">
                  <c:v>6.9585578E7</c:v>
                </c:pt>
                <c:pt idx="27">
                  <c:v>6.9585355E7</c:v>
                </c:pt>
                <c:pt idx="28">
                  <c:v>6.9585355E7</c:v>
                </c:pt>
                <c:pt idx="29">
                  <c:v>6.9585531E7</c:v>
                </c:pt>
                <c:pt idx="30">
                  <c:v>6.9585408E7</c:v>
                </c:pt>
                <c:pt idx="31">
                  <c:v>6.9580372E7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0400232"/>
        <c:axId val="1910396136"/>
      </c:lineChart>
      <c:catAx>
        <c:axId val="19104002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Thread #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910396136"/>
        <c:crosses val="autoZero"/>
        <c:auto val="1"/>
        <c:lblAlgn val="ctr"/>
        <c:lblOffset val="100"/>
        <c:noMultiLvlLbl val="0"/>
      </c:catAx>
      <c:valAx>
        <c:axId val="19103961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dirty="0" err="1" smtClean="0"/>
                  <a:t>Trie</a:t>
                </a:r>
                <a:r>
                  <a:rPr lang="en-US" sz="1600" dirty="0" smtClean="0"/>
                  <a:t> length per </a:t>
                </a:r>
                <a:r>
                  <a:rPr lang="en-US" sz="1600" dirty="0"/>
                  <a:t>thread (millions)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1910400232"/>
        <c:crosses val="autoZero"/>
        <c:crossBetween val="between"/>
        <c:dispUnits>
          <c:builtInUnit val="millions"/>
        </c:dispUnits>
      </c:valAx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4EC06-4F76-864C-A64F-0DC77B04E0D8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EC3F6-DC2E-6C45-988B-2C35A4FF7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guarantees</a:t>
            </a:r>
          </a:p>
          <a:p>
            <a:endParaRPr lang="en-US" dirty="0"/>
          </a:p>
          <a:p>
            <a:r>
              <a:rPr lang="en-US" dirty="0" smtClean="0"/>
              <a:t>Arbitrary cutoffs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1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Three different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6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6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Fractional common k-</a:t>
            </a:r>
            <a:r>
              <a:rPr lang="en-US" dirty="0" err="1" smtClean="0"/>
              <a:t>mer</a:t>
            </a:r>
            <a:r>
              <a:rPr lang="en-US" dirty="0" smtClean="0"/>
              <a:t> count: For the last measure, the distance is computed based on the minimum count of every k-</a:t>
            </a:r>
            <a:r>
              <a:rPr lang="en-US" dirty="0" err="1" smtClean="0"/>
              <a:t>mer</a:t>
            </a:r>
            <a:r>
              <a:rPr lang="en-US" dirty="0" smtClean="0"/>
              <a:t> in the two sequences, thus if two sequences are very different, the minimums will all be small.</a:t>
            </a:r>
          </a:p>
          <a:p>
            <a:endParaRPr lang="en-US" dirty="0" smtClean="0"/>
          </a:p>
          <a:p>
            <a:r>
              <a:rPr lang="en-US" dirty="0" err="1" smtClean="0"/>
              <a:t>Identiy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Characters</a:t>
            </a:r>
          </a:p>
          <a:p>
            <a:endParaRPr lang="en-US" dirty="0" err="1" smtClean="0"/>
          </a:p>
          <a:p>
            <a:r>
              <a:rPr lang="en-US" dirty="0" err="1" smtClean="0"/>
              <a:t>TGTG - 2</a:t>
            </a:r>
          </a:p>
          <a:p>
            <a:endParaRPr lang="en-US" dirty="0" err="1" smtClean="0"/>
          </a:p>
          <a:p>
            <a:r>
              <a:rPr lang="en-US" dirty="0" smtClean="0"/>
              <a:t>Add gap character</a:t>
            </a:r>
          </a:p>
          <a:p>
            <a:endParaRPr lang="en-US" dirty="0"/>
          </a:p>
          <a:p>
            <a:r>
              <a:rPr lang="en-US" dirty="0" smtClean="0"/>
              <a:t>Distances</a:t>
            </a:r>
          </a:p>
          <a:p>
            <a:endParaRPr lang="en-US" dirty="0"/>
          </a:p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Subproblems have a specific set</a:t>
            </a:r>
          </a:p>
          <a:p>
            <a:endParaRPr lang="en-US"/>
          </a:p>
          <a:p>
            <a:r>
              <a:rPr lang="en-US"/>
              <a:t>Recursively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2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 err="1"/>
              <a:t>levenstein</a:t>
            </a:r>
            <a:r>
              <a:rPr lang="en-US" dirty="0"/>
              <a:t> distance</a:t>
            </a:r>
          </a:p>
          <a:p>
            <a:endParaRPr lang="en-US" dirty="0"/>
          </a:p>
          <a:p>
            <a:r>
              <a:rPr lang="en-US" dirty="0" err="1"/>
              <a:t>M_nm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5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highly conservative markers - 16s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36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Philosophical,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51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red square wrong</a:t>
            </a:r>
          </a:p>
          <a:p>
            <a:endParaRPr lang="en-US"/>
          </a:p>
          <a:p>
            <a:r>
              <a:rPr lang="en-US"/>
              <a:t>edit distance</a:t>
            </a:r>
          </a:p>
          <a:p>
            <a:endParaRPr lang="en-US"/>
          </a:p>
          <a:p>
            <a:r>
              <a:rPr lang="en-US"/>
              <a:t>c(1,2)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8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03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3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0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0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formula in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9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70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8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7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/>
              <a:t>De novo reference</a:t>
            </a:r>
          </a:p>
          <a:p>
            <a:r>
              <a:rPr lang="en-US" dirty="0"/>
              <a:t>How many different kinds of bacteria</a:t>
            </a:r>
          </a:p>
          <a:p>
            <a:endParaRPr lang="en-US" dirty="0"/>
          </a:p>
          <a:p>
            <a:r>
              <a:rPr lang="en-US" dirty="0"/>
              <a:t>Perfect world get whole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it goes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Quasi-linear</a:t>
            </a:r>
            <a:r>
              <a:rPr lang="en-US" baseline="0" dirty="0" smtClean="0"/>
              <a:t> speedup.</a:t>
            </a:r>
          </a:p>
          <a:p>
            <a:r>
              <a:rPr lang="en-US" baseline="0" dirty="0" smtClean="0"/>
              <a:t>1.5x faster when doubling the </a:t>
            </a:r>
            <a:r>
              <a:rPr lang="en-US" baseline="0" dirty="0" smtClean="0"/>
              <a:t>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17991-8E00-F840-B2D6-5D90041C75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34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 work involves actually implementing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27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57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9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5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genes, </a:t>
            </a:r>
            <a:r>
              <a:rPr lang="en-US" dirty="0" err="1" smtClean="0"/>
              <a:t>silva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Which regions we attend to use.</a:t>
            </a:r>
          </a:p>
          <a:p>
            <a:endParaRPr lang="en-US" dirty="0" err="1" smtClean="0"/>
          </a:p>
          <a:p>
            <a:r>
              <a:rPr lang="en-US" dirty="0" err="1" smtClean="0"/>
              <a:t>Characterize variable regions</a:t>
            </a:r>
          </a:p>
          <a:p>
            <a:endParaRPr lang="en-US" dirty="0" err="1" smtClean="0"/>
          </a:p>
          <a:p>
            <a:r>
              <a:rPr lang="en-US" dirty="0" err="1" smtClean="0"/>
              <a:t>Ill change the picture</a:t>
            </a:r>
          </a:p>
          <a:p>
            <a:endParaRPr lang="en-US" dirty="0" err="1" smtClean="0"/>
          </a:p>
          <a:p>
            <a:r>
              <a:rPr lang="en-US" dirty="0" err="1" smtClean="0"/>
              <a:t>V1-V3, V3-V5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genes, </a:t>
            </a:r>
            <a:r>
              <a:rPr lang="en-US" dirty="0" err="1" smtClean="0"/>
              <a:t>silva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Which regions we attend to use.</a:t>
            </a:r>
          </a:p>
          <a:p>
            <a:endParaRPr lang="en-US" dirty="0" err="1" smtClean="0"/>
          </a:p>
          <a:p>
            <a:r>
              <a:rPr lang="en-US" dirty="0" err="1" smtClean="0"/>
              <a:t>Characterize variable regions</a:t>
            </a:r>
          </a:p>
          <a:p>
            <a:endParaRPr lang="en-US" dirty="0" err="1" smtClean="0"/>
          </a:p>
          <a:p>
            <a:r>
              <a:rPr lang="en-US" dirty="0" err="1" smtClean="0"/>
              <a:t>Ill change the picture</a:t>
            </a:r>
          </a:p>
          <a:p>
            <a:endParaRPr lang="en-US" dirty="0" err="1" smtClean="0"/>
          </a:p>
          <a:p>
            <a:r>
              <a:rPr lang="en-US" dirty="0" err="1" smtClean="0"/>
              <a:t>V1-V3, V3-V5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Coverage can't assemble</a:t>
            </a:r>
          </a:p>
          <a:p>
            <a:endParaRPr lang="en-US"/>
          </a:p>
          <a:p>
            <a:r>
              <a:rPr lang="en-US"/>
              <a:t>Objective,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4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Population, clustering differences, why cluster 16s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8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Three different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7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5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9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4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7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5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26.e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Clustering </a:t>
            </a:r>
            <a:r>
              <a:rPr lang="en-US" sz="3000" dirty="0" smtClean="0"/>
              <a:t>Highly </a:t>
            </a:r>
            <a:r>
              <a:rPr lang="en-US" sz="3000" dirty="0" smtClean="0"/>
              <a:t>Conserved Phylogenetic </a:t>
            </a:r>
            <a:r>
              <a:rPr lang="en-US" sz="3000" dirty="0" smtClean="0"/>
              <a:t>Markers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Christopher Hill</a:t>
            </a:r>
          </a:p>
          <a:p>
            <a:r>
              <a:rPr lang="en-US" sz="2400" dirty="0" smtClean="0"/>
              <a:t>Advisor: </a:t>
            </a:r>
            <a:r>
              <a:rPr lang="en-US" sz="2400" dirty="0" err="1" smtClean="0"/>
              <a:t>Mihai</a:t>
            </a:r>
            <a:r>
              <a:rPr lang="en-US" sz="2400" dirty="0" smtClean="0"/>
              <a:t> Pop</a:t>
            </a:r>
          </a:p>
          <a:p>
            <a:r>
              <a:rPr lang="en-US" sz="2400" dirty="0" smtClean="0"/>
              <a:t>Preliminary Exam</a:t>
            </a:r>
          </a:p>
          <a:p>
            <a:r>
              <a:rPr lang="en-US" sz="2400" dirty="0" smtClean="0"/>
              <a:t>May 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25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26803" y="204632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62052" y="180650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23309" y="244914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66572" y="237314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5444" y="2808688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03161" y="297209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>
            <a:off x="278590" y="3947882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>
            <a:off x="1096619" y="4059945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64435" y="4595226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>
            <a:off x="1364767" y="4816437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235484" y="3859695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892122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25084" y="3450054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43602" y="203953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78851" y="179971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40108" y="2442352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3371" y="236636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32243" y="280190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19960" y="296531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5595389" y="3941094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6394742" y="4090513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/>
          <p:cNvSpPr/>
          <p:nvPr/>
        </p:nvSpPr>
        <p:spPr>
          <a:xfrm>
            <a:off x="5981234" y="4588438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6681566" y="4809649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7552283" y="385290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8279475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8027467" y="3485820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08176" y="3287995"/>
            <a:ext cx="833710" cy="6983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/>
          <p:cNvSpPr/>
          <p:nvPr/>
        </p:nvSpPr>
        <p:spPr>
          <a:xfrm>
            <a:off x="5791403" y="1527944"/>
            <a:ext cx="1710425" cy="2060605"/>
          </a:xfrm>
          <a:prstGeom prst="donut">
            <a:avLst>
              <a:gd name="adj" fmla="val 12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 rot="18823371">
            <a:off x="5566648" y="3548521"/>
            <a:ext cx="1557821" cy="2083816"/>
          </a:xfrm>
          <a:prstGeom prst="donut">
            <a:avLst>
              <a:gd name="adj" fmla="val 198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/>
          <p:cNvSpPr/>
          <p:nvPr/>
        </p:nvSpPr>
        <p:spPr>
          <a:xfrm rot="2846131">
            <a:off x="7351900" y="3295334"/>
            <a:ext cx="1649581" cy="1524911"/>
          </a:xfrm>
          <a:prstGeom prst="donut">
            <a:avLst>
              <a:gd name="adj" fmla="val 178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5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Hierarchical clustering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55246" y="2636929"/>
            <a:ext cx="0" cy="322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48941" y="1209224"/>
            <a:ext cx="1523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Divisive</a:t>
            </a:r>
          </a:p>
          <a:p>
            <a:pPr algn="ctr"/>
            <a:r>
              <a:rPr lang="en-US" sz="2200" dirty="0"/>
              <a:t>(</a:t>
            </a:r>
            <a:r>
              <a:rPr lang="en-US" sz="2200" dirty="0" smtClean="0"/>
              <a:t>Top-down)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907496" y="1209224"/>
            <a:ext cx="1895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Agglomerative</a:t>
            </a:r>
          </a:p>
          <a:p>
            <a:pPr algn="ctr"/>
            <a:r>
              <a:rPr lang="en-US" sz="2200" dirty="0" smtClean="0"/>
              <a:t>(Bottom-up)</a:t>
            </a:r>
            <a:endParaRPr lang="en-US" sz="2200" dirty="0"/>
          </a:p>
        </p:txBody>
      </p:sp>
      <p:sp>
        <p:nvSpPr>
          <p:cNvPr id="9" name="Oval 8"/>
          <p:cNvSpPr/>
          <p:nvPr/>
        </p:nvSpPr>
        <p:spPr>
          <a:xfrm>
            <a:off x="1502020" y="302419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45771" y="29525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26296" y="32573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50571" y="32573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88108" y="295257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40508" y="310497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44885" y="31857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63357" y="332899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4197" y="381557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138984" y="381557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2579" y="4033328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66959" y="4619113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10710" y="454750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891235" y="485230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215510" y="485230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53047" y="4547501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05447" y="4699901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09824" y="478068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28296" y="492391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9136" y="5410499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03923" y="5410499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77518" y="562825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913790" y="4322376"/>
            <a:ext cx="297403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478175" y="299925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821926" y="292764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2451" y="323244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26726" y="323244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929703" y="292764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082103" y="308004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86480" y="316083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004952" y="330405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75792" y="379064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080579" y="379064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954174" y="4008391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543114" y="4594176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886865" y="452256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867390" y="482736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191665" y="482736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994642" y="452256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147042" y="467496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851419" y="475575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069891" y="489897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840731" y="538556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145518" y="538556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019113" y="560331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339291" y="4297439"/>
            <a:ext cx="25158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739319" y="6479015"/>
            <a:ext cx="525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Often O(n</a:t>
            </a:r>
            <a:r>
              <a:rPr lang="en-US" b="1" baseline="30000" dirty="0" smtClean="0"/>
              <a:t>3</a:t>
            </a:r>
            <a:r>
              <a:rPr lang="en-US" b="1" dirty="0" smtClean="0"/>
              <a:t>) time, but more efficient algorithms exist.</a:t>
            </a:r>
            <a:endParaRPr lang="en-US" dirty="0"/>
          </a:p>
        </p:txBody>
      </p:sp>
      <p:sp>
        <p:nvSpPr>
          <p:cNvPr id="94" name="Freeform 93"/>
          <p:cNvSpPr/>
          <p:nvPr/>
        </p:nvSpPr>
        <p:spPr>
          <a:xfrm>
            <a:off x="6930955" y="4433935"/>
            <a:ext cx="434452" cy="449405"/>
          </a:xfrm>
          <a:custGeom>
            <a:avLst/>
            <a:gdLst>
              <a:gd name="connsiteX0" fmla="*/ 380146 w 434452"/>
              <a:gd name="connsiteY0" fmla="*/ 129725 h 449405"/>
              <a:gd name="connsiteX1" fmla="*/ 336947 w 434452"/>
              <a:gd name="connsiteY1" fmla="*/ 103805 h 449405"/>
              <a:gd name="connsiteX2" fmla="*/ 311028 w 434452"/>
              <a:gd name="connsiteY2" fmla="*/ 77885 h 449405"/>
              <a:gd name="connsiteX3" fmla="*/ 285109 w 434452"/>
              <a:gd name="connsiteY3" fmla="*/ 69245 h 449405"/>
              <a:gd name="connsiteX4" fmla="*/ 233271 w 434452"/>
              <a:gd name="connsiteY4" fmla="*/ 34685 h 449405"/>
              <a:gd name="connsiteX5" fmla="*/ 215992 w 434452"/>
              <a:gd name="connsiteY5" fmla="*/ 8765 h 449405"/>
              <a:gd name="connsiteX6" fmla="*/ 51838 w 434452"/>
              <a:gd name="connsiteY6" fmla="*/ 8765 h 449405"/>
              <a:gd name="connsiteX7" fmla="*/ 25919 w 434452"/>
              <a:gd name="connsiteY7" fmla="*/ 26045 h 449405"/>
              <a:gd name="connsiteX8" fmla="*/ 0 w 434452"/>
              <a:gd name="connsiteY8" fmla="*/ 121085 h 449405"/>
              <a:gd name="connsiteX9" fmla="*/ 8640 w 434452"/>
              <a:gd name="connsiteY9" fmla="*/ 164285 h 449405"/>
              <a:gd name="connsiteX10" fmla="*/ 25919 w 434452"/>
              <a:gd name="connsiteY10" fmla="*/ 190205 h 449405"/>
              <a:gd name="connsiteX11" fmla="*/ 69118 w 434452"/>
              <a:gd name="connsiteY11" fmla="*/ 224765 h 449405"/>
              <a:gd name="connsiteX12" fmla="*/ 86397 w 434452"/>
              <a:gd name="connsiteY12" fmla="*/ 250685 h 449405"/>
              <a:gd name="connsiteX13" fmla="*/ 103676 w 434452"/>
              <a:gd name="connsiteY13" fmla="*/ 302525 h 449405"/>
              <a:gd name="connsiteX14" fmla="*/ 146875 w 434452"/>
              <a:gd name="connsiteY14" fmla="*/ 337085 h 449405"/>
              <a:gd name="connsiteX15" fmla="*/ 190073 w 434452"/>
              <a:gd name="connsiteY15" fmla="*/ 371645 h 449405"/>
              <a:gd name="connsiteX16" fmla="*/ 241911 w 434452"/>
              <a:gd name="connsiteY16" fmla="*/ 406205 h 449405"/>
              <a:gd name="connsiteX17" fmla="*/ 267830 w 434452"/>
              <a:gd name="connsiteY17" fmla="*/ 432125 h 449405"/>
              <a:gd name="connsiteX18" fmla="*/ 328308 w 434452"/>
              <a:gd name="connsiteY18" fmla="*/ 449405 h 449405"/>
              <a:gd name="connsiteX19" fmla="*/ 397425 w 434452"/>
              <a:gd name="connsiteY19" fmla="*/ 440765 h 449405"/>
              <a:gd name="connsiteX20" fmla="*/ 431983 w 434452"/>
              <a:gd name="connsiteY20" fmla="*/ 380285 h 449405"/>
              <a:gd name="connsiteX21" fmla="*/ 406065 w 434452"/>
              <a:gd name="connsiteY21" fmla="*/ 216125 h 449405"/>
              <a:gd name="connsiteX22" fmla="*/ 380146 w 434452"/>
              <a:gd name="connsiteY22" fmla="*/ 207485 h 449405"/>
              <a:gd name="connsiteX23" fmla="*/ 362866 w 434452"/>
              <a:gd name="connsiteY23" fmla="*/ 190205 h 449405"/>
              <a:gd name="connsiteX24" fmla="*/ 345587 w 434452"/>
              <a:gd name="connsiteY24" fmla="*/ 51965 h 44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4452" h="449405">
                <a:moveTo>
                  <a:pt x="380146" y="129725"/>
                </a:moveTo>
                <a:cubicBezTo>
                  <a:pt x="365746" y="121085"/>
                  <a:pt x="350381" y="113881"/>
                  <a:pt x="336947" y="103805"/>
                </a:cubicBezTo>
                <a:cubicBezTo>
                  <a:pt x="327172" y="96474"/>
                  <a:pt x="321194" y="84663"/>
                  <a:pt x="311028" y="77885"/>
                </a:cubicBezTo>
                <a:cubicBezTo>
                  <a:pt x="303451" y="72833"/>
                  <a:pt x="293070" y="73668"/>
                  <a:pt x="285109" y="69245"/>
                </a:cubicBezTo>
                <a:cubicBezTo>
                  <a:pt x="266955" y="59159"/>
                  <a:pt x="233271" y="34685"/>
                  <a:pt x="233271" y="34685"/>
                </a:cubicBezTo>
                <a:cubicBezTo>
                  <a:pt x="227511" y="26045"/>
                  <a:pt x="225633" y="12622"/>
                  <a:pt x="215992" y="8765"/>
                </a:cubicBezTo>
                <a:cubicBezTo>
                  <a:pt x="171711" y="-8948"/>
                  <a:pt x="92728" y="5048"/>
                  <a:pt x="51838" y="8765"/>
                </a:cubicBezTo>
                <a:cubicBezTo>
                  <a:pt x="43198" y="14525"/>
                  <a:pt x="31422" y="17240"/>
                  <a:pt x="25919" y="26045"/>
                </a:cubicBezTo>
                <a:cubicBezTo>
                  <a:pt x="13024" y="46678"/>
                  <a:pt x="4934" y="96417"/>
                  <a:pt x="0" y="121085"/>
                </a:cubicBezTo>
                <a:cubicBezTo>
                  <a:pt x="2880" y="135485"/>
                  <a:pt x="3484" y="150535"/>
                  <a:pt x="8640" y="164285"/>
                </a:cubicBezTo>
                <a:cubicBezTo>
                  <a:pt x="12286" y="174008"/>
                  <a:pt x="18577" y="182862"/>
                  <a:pt x="25919" y="190205"/>
                </a:cubicBezTo>
                <a:cubicBezTo>
                  <a:pt x="70823" y="235111"/>
                  <a:pt x="34919" y="182015"/>
                  <a:pt x="69118" y="224765"/>
                </a:cubicBezTo>
                <a:cubicBezTo>
                  <a:pt x="75605" y="232873"/>
                  <a:pt x="82180" y="241196"/>
                  <a:pt x="86397" y="250685"/>
                </a:cubicBezTo>
                <a:cubicBezTo>
                  <a:pt x="93794" y="267330"/>
                  <a:pt x="90796" y="289645"/>
                  <a:pt x="103676" y="302525"/>
                </a:cubicBezTo>
                <a:cubicBezTo>
                  <a:pt x="128298" y="327147"/>
                  <a:pt x="114178" y="315286"/>
                  <a:pt x="146875" y="337085"/>
                </a:cubicBezTo>
                <a:cubicBezTo>
                  <a:pt x="178802" y="384978"/>
                  <a:pt x="145887" y="347096"/>
                  <a:pt x="190073" y="371645"/>
                </a:cubicBezTo>
                <a:cubicBezTo>
                  <a:pt x="208227" y="381731"/>
                  <a:pt x="227226" y="391520"/>
                  <a:pt x="241911" y="406205"/>
                </a:cubicBezTo>
                <a:cubicBezTo>
                  <a:pt x="250551" y="414845"/>
                  <a:pt x="257664" y="425347"/>
                  <a:pt x="267830" y="432125"/>
                </a:cubicBezTo>
                <a:cubicBezTo>
                  <a:pt x="275267" y="437083"/>
                  <a:pt x="323699" y="448253"/>
                  <a:pt x="328308" y="449405"/>
                </a:cubicBezTo>
                <a:cubicBezTo>
                  <a:pt x="351347" y="446525"/>
                  <a:pt x="375867" y="449388"/>
                  <a:pt x="397425" y="440765"/>
                </a:cubicBezTo>
                <a:cubicBezTo>
                  <a:pt x="405057" y="437712"/>
                  <a:pt x="430887" y="382477"/>
                  <a:pt x="431983" y="380285"/>
                </a:cubicBezTo>
                <a:cubicBezTo>
                  <a:pt x="431478" y="372204"/>
                  <a:pt x="446978" y="248857"/>
                  <a:pt x="406065" y="216125"/>
                </a:cubicBezTo>
                <a:cubicBezTo>
                  <a:pt x="398954" y="210436"/>
                  <a:pt x="388786" y="210365"/>
                  <a:pt x="380146" y="207485"/>
                </a:cubicBezTo>
                <a:cubicBezTo>
                  <a:pt x="374386" y="201725"/>
                  <a:pt x="367955" y="196566"/>
                  <a:pt x="362866" y="190205"/>
                </a:cubicBezTo>
                <a:cubicBezTo>
                  <a:pt x="324820" y="142646"/>
                  <a:pt x="345587" y="140367"/>
                  <a:pt x="345587" y="5196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97386" y="2061511"/>
            <a:ext cx="2536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objects in one cluster.</a:t>
            </a:r>
          </a:p>
          <a:p>
            <a:r>
              <a:rPr lang="en-US" dirty="0" smtClean="0"/>
              <a:t>Iteratively </a:t>
            </a:r>
            <a:r>
              <a:rPr lang="en-US" b="1" i="1" dirty="0" smtClean="0"/>
              <a:t>split</a:t>
            </a:r>
            <a:r>
              <a:rPr lang="en-US" dirty="0" smtClean="0"/>
              <a:t> clusters.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209599" y="2099922"/>
            <a:ext cx="262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objects in own cluster.</a:t>
            </a:r>
          </a:p>
          <a:p>
            <a:r>
              <a:rPr lang="en-US" dirty="0" smtClean="0"/>
              <a:t>Iteratively </a:t>
            </a:r>
            <a:r>
              <a:rPr lang="en-US" b="1" i="1" dirty="0" smtClean="0"/>
              <a:t>merge </a:t>
            </a:r>
            <a:r>
              <a:rPr lang="en-US" dirty="0" smtClean="0"/>
              <a:t>clusters.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39445" y="3144324"/>
            <a:ext cx="87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445" y="4871740"/>
            <a:ext cx="71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6437620" y="5955795"/>
            <a:ext cx="310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ESPRIT-Tree </a:t>
            </a:r>
            <a:r>
              <a:rPr lang="en-US" sz="1400" dirty="0" smtClean="0"/>
              <a:t>(Sun et al. 2011)</a:t>
            </a:r>
          </a:p>
          <a:p>
            <a:r>
              <a:rPr lang="en-US" sz="1400" b="1" dirty="0" smtClean="0"/>
              <a:t>HPC-CLUST </a:t>
            </a:r>
            <a:r>
              <a:rPr lang="en-US" sz="1400" dirty="0" smtClean="0"/>
              <a:t>(Rodrigues</a:t>
            </a:r>
            <a:r>
              <a:rPr lang="en-US" sz="1400" dirty="0"/>
              <a:t> </a:t>
            </a:r>
            <a:r>
              <a:rPr lang="en-US" sz="1400" dirty="0" smtClean="0"/>
              <a:t>et al. 2014)</a:t>
            </a:r>
            <a:endParaRPr lang="en-US" sz="1400" dirty="0"/>
          </a:p>
        </p:txBody>
      </p:sp>
      <p:sp>
        <p:nvSpPr>
          <p:cNvPr id="107" name="Freeform 106"/>
          <p:cNvSpPr/>
          <p:nvPr/>
        </p:nvSpPr>
        <p:spPr>
          <a:xfrm>
            <a:off x="1408265" y="2808000"/>
            <a:ext cx="2056239" cy="1427971"/>
          </a:xfrm>
          <a:custGeom>
            <a:avLst/>
            <a:gdLst>
              <a:gd name="connsiteX0" fmla="*/ 1892085 w 2056239"/>
              <a:gd name="connsiteY0" fmla="*/ 129600 h 1427971"/>
              <a:gd name="connsiteX1" fmla="*/ 1814328 w 2056239"/>
              <a:gd name="connsiteY1" fmla="*/ 69120 h 1427971"/>
              <a:gd name="connsiteX2" fmla="*/ 1745211 w 2056239"/>
              <a:gd name="connsiteY2" fmla="*/ 34560 h 1427971"/>
              <a:gd name="connsiteX3" fmla="*/ 1727932 w 2056239"/>
              <a:gd name="connsiteY3" fmla="*/ 8640 h 1427971"/>
              <a:gd name="connsiteX4" fmla="*/ 1702013 w 2056239"/>
              <a:gd name="connsiteY4" fmla="*/ 0 h 1427971"/>
              <a:gd name="connsiteX5" fmla="*/ 1382345 w 2056239"/>
              <a:gd name="connsiteY5" fmla="*/ 8640 h 1427971"/>
              <a:gd name="connsiteX6" fmla="*/ 1295949 w 2056239"/>
              <a:gd name="connsiteY6" fmla="*/ 17280 h 1427971"/>
              <a:gd name="connsiteX7" fmla="*/ 1157714 w 2056239"/>
              <a:gd name="connsiteY7" fmla="*/ 34560 h 1427971"/>
              <a:gd name="connsiteX8" fmla="*/ 483821 w 2056239"/>
              <a:gd name="connsiteY8" fmla="*/ 43200 h 1427971"/>
              <a:gd name="connsiteX9" fmla="*/ 406064 w 2056239"/>
              <a:gd name="connsiteY9" fmla="*/ 69120 h 1427971"/>
              <a:gd name="connsiteX10" fmla="*/ 371505 w 2056239"/>
              <a:gd name="connsiteY10" fmla="*/ 77760 h 1427971"/>
              <a:gd name="connsiteX11" fmla="*/ 319667 w 2056239"/>
              <a:gd name="connsiteY11" fmla="*/ 95040 h 1427971"/>
              <a:gd name="connsiteX12" fmla="*/ 293748 w 2056239"/>
              <a:gd name="connsiteY12" fmla="*/ 103680 h 1427971"/>
              <a:gd name="connsiteX13" fmla="*/ 215991 w 2056239"/>
              <a:gd name="connsiteY13" fmla="*/ 112320 h 1427971"/>
              <a:gd name="connsiteX14" fmla="*/ 138234 w 2056239"/>
              <a:gd name="connsiteY14" fmla="*/ 129600 h 1427971"/>
              <a:gd name="connsiteX15" fmla="*/ 86396 w 2056239"/>
              <a:gd name="connsiteY15" fmla="*/ 146880 h 1427971"/>
              <a:gd name="connsiteX16" fmla="*/ 60477 w 2056239"/>
              <a:gd name="connsiteY16" fmla="*/ 155520 h 1427971"/>
              <a:gd name="connsiteX17" fmla="*/ 43198 w 2056239"/>
              <a:gd name="connsiteY17" fmla="*/ 181440 h 1427971"/>
              <a:gd name="connsiteX18" fmla="*/ 17279 w 2056239"/>
              <a:gd name="connsiteY18" fmla="*/ 207360 h 1427971"/>
              <a:gd name="connsiteX19" fmla="*/ 8639 w 2056239"/>
              <a:gd name="connsiteY19" fmla="*/ 285120 h 1427971"/>
              <a:gd name="connsiteX20" fmla="*/ 0 w 2056239"/>
              <a:gd name="connsiteY20" fmla="*/ 345600 h 1427971"/>
              <a:gd name="connsiteX21" fmla="*/ 8639 w 2056239"/>
              <a:gd name="connsiteY21" fmla="*/ 483840 h 1427971"/>
              <a:gd name="connsiteX22" fmla="*/ 25919 w 2056239"/>
              <a:gd name="connsiteY22" fmla="*/ 509760 h 1427971"/>
              <a:gd name="connsiteX23" fmla="*/ 43198 w 2056239"/>
              <a:gd name="connsiteY23" fmla="*/ 544320 h 1427971"/>
              <a:gd name="connsiteX24" fmla="*/ 120955 w 2056239"/>
              <a:gd name="connsiteY24" fmla="*/ 596160 h 1427971"/>
              <a:gd name="connsiteX25" fmla="*/ 146874 w 2056239"/>
              <a:gd name="connsiteY25" fmla="*/ 613440 h 1427971"/>
              <a:gd name="connsiteX26" fmla="*/ 190072 w 2056239"/>
              <a:gd name="connsiteY26" fmla="*/ 622080 h 1427971"/>
              <a:gd name="connsiteX27" fmla="*/ 215991 w 2056239"/>
              <a:gd name="connsiteY27" fmla="*/ 630720 h 1427971"/>
              <a:gd name="connsiteX28" fmla="*/ 250550 w 2056239"/>
              <a:gd name="connsiteY28" fmla="*/ 639360 h 1427971"/>
              <a:gd name="connsiteX29" fmla="*/ 293748 w 2056239"/>
              <a:gd name="connsiteY29" fmla="*/ 648000 h 1427971"/>
              <a:gd name="connsiteX30" fmla="*/ 328307 w 2056239"/>
              <a:gd name="connsiteY30" fmla="*/ 656640 h 1427971"/>
              <a:gd name="connsiteX31" fmla="*/ 371505 w 2056239"/>
              <a:gd name="connsiteY31" fmla="*/ 665280 h 1427971"/>
              <a:gd name="connsiteX32" fmla="*/ 397424 w 2056239"/>
              <a:gd name="connsiteY32" fmla="*/ 673920 h 1427971"/>
              <a:gd name="connsiteX33" fmla="*/ 483821 w 2056239"/>
              <a:gd name="connsiteY33" fmla="*/ 691200 h 1427971"/>
              <a:gd name="connsiteX34" fmla="*/ 509739 w 2056239"/>
              <a:gd name="connsiteY34" fmla="*/ 699840 h 1427971"/>
              <a:gd name="connsiteX35" fmla="*/ 596136 w 2056239"/>
              <a:gd name="connsiteY35" fmla="*/ 725760 h 1427971"/>
              <a:gd name="connsiteX36" fmla="*/ 639334 w 2056239"/>
              <a:gd name="connsiteY36" fmla="*/ 751680 h 1427971"/>
              <a:gd name="connsiteX37" fmla="*/ 725731 w 2056239"/>
              <a:gd name="connsiteY37" fmla="*/ 838080 h 1427971"/>
              <a:gd name="connsiteX38" fmla="*/ 760290 w 2056239"/>
              <a:gd name="connsiteY38" fmla="*/ 864000 h 1427971"/>
              <a:gd name="connsiteX39" fmla="*/ 812128 w 2056239"/>
              <a:gd name="connsiteY39" fmla="*/ 907200 h 1427971"/>
              <a:gd name="connsiteX40" fmla="*/ 881245 w 2056239"/>
              <a:gd name="connsiteY40" fmla="*/ 950400 h 1427971"/>
              <a:gd name="connsiteX41" fmla="*/ 967641 w 2056239"/>
              <a:gd name="connsiteY41" fmla="*/ 1002240 h 1427971"/>
              <a:gd name="connsiteX42" fmla="*/ 984921 w 2056239"/>
              <a:gd name="connsiteY42" fmla="*/ 1019520 h 1427971"/>
              <a:gd name="connsiteX43" fmla="*/ 1019479 w 2056239"/>
              <a:gd name="connsiteY43" fmla="*/ 1045440 h 1427971"/>
              <a:gd name="connsiteX44" fmla="*/ 1097236 w 2056239"/>
              <a:gd name="connsiteY44" fmla="*/ 1114560 h 1427971"/>
              <a:gd name="connsiteX45" fmla="*/ 1123155 w 2056239"/>
              <a:gd name="connsiteY45" fmla="*/ 1131840 h 1427971"/>
              <a:gd name="connsiteX46" fmla="*/ 1149074 w 2056239"/>
              <a:gd name="connsiteY46" fmla="*/ 1140480 h 1427971"/>
              <a:gd name="connsiteX47" fmla="*/ 1209552 w 2056239"/>
              <a:gd name="connsiteY47" fmla="*/ 1183680 h 1427971"/>
              <a:gd name="connsiteX48" fmla="*/ 1261390 w 2056239"/>
              <a:gd name="connsiteY48" fmla="*/ 1200960 h 1427971"/>
              <a:gd name="connsiteX49" fmla="*/ 1304588 w 2056239"/>
              <a:gd name="connsiteY49" fmla="*/ 1252800 h 1427971"/>
              <a:gd name="connsiteX50" fmla="*/ 1313228 w 2056239"/>
              <a:gd name="connsiteY50" fmla="*/ 1278720 h 1427971"/>
              <a:gd name="connsiteX51" fmla="*/ 1339147 w 2056239"/>
              <a:gd name="connsiteY51" fmla="*/ 1304640 h 1427971"/>
              <a:gd name="connsiteX52" fmla="*/ 1356426 w 2056239"/>
              <a:gd name="connsiteY52" fmla="*/ 1330560 h 1427971"/>
              <a:gd name="connsiteX53" fmla="*/ 1408264 w 2056239"/>
              <a:gd name="connsiteY53" fmla="*/ 1347840 h 1427971"/>
              <a:gd name="connsiteX54" fmla="*/ 1468742 w 2056239"/>
              <a:gd name="connsiteY54" fmla="*/ 1373760 h 1427971"/>
              <a:gd name="connsiteX55" fmla="*/ 1494661 w 2056239"/>
              <a:gd name="connsiteY55" fmla="*/ 1391040 h 1427971"/>
              <a:gd name="connsiteX56" fmla="*/ 1684733 w 2056239"/>
              <a:gd name="connsiteY56" fmla="*/ 1416960 h 1427971"/>
              <a:gd name="connsiteX57" fmla="*/ 1857526 w 2056239"/>
              <a:gd name="connsiteY57" fmla="*/ 1416960 h 1427971"/>
              <a:gd name="connsiteX58" fmla="*/ 1883445 w 2056239"/>
              <a:gd name="connsiteY58" fmla="*/ 1399680 h 1427971"/>
              <a:gd name="connsiteX59" fmla="*/ 1926644 w 2056239"/>
              <a:gd name="connsiteY59" fmla="*/ 1347840 h 1427971"/>
              <a:gd name="connsiteX60" fmla="*/ 1952563 w 2056239"/>
              <a:gd name="connsiteY60" fmla="*/ 1313280 h 1427971"/>
              <a:gd name="connsiteX61" fmla="*/ 1961202 w 2056239"/>
              <a:gd name="connsiteY61" fmla="*/ 1287360 h 1427971"/>
              <a:gd name="connsiteX62" fmla="*/ 1978482 w 2056239"/>
              <a:gd name="connsiteY62" fmla="*/ 1252800 h 1427971"/>
              <a:gd name="connsiteX63" fmla="*/ 2004401 w 2056239"/>
              <a:gd name="connsiteY63" fmla="*/ 1200960 h 1427971"/>
              <a:gd name="connsiteX64" fmla="*/ 2013040 w 2056239"/>
              <a:gd name="connsiteY64" fmla="*/ 1157760 h 1427971"/>
              <a:gd name="connsiteX65" fmla="*/ 2021680 w 2056239"/>
              <a:gd name="connsiteY65" fmla="*/ 1131840 h 1427971"/>
              <a:gd name="connsiteX66" fmla="*/ 2030320 w 2056239"/>
              <a:gd name="connsiteY66" fmla="*/ 838080 h 1427971"/>
              <a:gd name="connsiteX67" fmla="*/ 2047599 w 2056239"/>
              <a:gd name="connsiteY67" fmla="*/ 751680 h 1427971"/>
              <a:gd name="connsiteX68" fmla="*/ 2056239 w 2056239"/>
              <a:gd name="connsiteY68" fmla="*/ 699840 h 1427971"/>
              <a:gd name="connsiteX69" fmla="*/ 2047599 w 2056239"/>
              <a:gd name="connsiteY69" fmla="*/ 440640 h 1427971"/>
              <a:gd name="connsiteX70" fmla="*/ 2030320 w 2056239"/>
              <a:gd name="connsiteY70" fmla="*/ 406080 h 1427971"/>
              <a:gd name="connsiteX71" fmla="*/ 2021680 w 2056239"/>
              <a:gd name="connsiteY71" fmla="*/ 380160 h 1427971"/>
              <a:gd name="connsiteX72" fmla="*/ 1987121 w 2056239"/>
              <a:gd name="connsiteY72" fmla="*/ 328320 h 1427971"/>
              <a:gd name="connsiteX73" fmla="*/ 1961202 w 2056239"/>
              <a:gd name="connsiteY73" fmla="*/ 276480 h 1427971"/>
              <a:gd name="connsiteX74" fmla="*/ 1943923 w 2056239"/>
              <a:gd name="connsiteY74" fmla="*/ 224640 h 1427971"/>
              <a:gd name="connsiteX75" fmla="*/ 1935283 w 2056239"/>
              <a:gd name="connsiteY75" fmla="*/ 198720 h 1427971"/>
              <a:gd name="connsiteX76" fmla="*/ 1918004 w 2056239"/>
              <a:gd name="connsiteY76" fmla="*/ 172800 h 1427971"/>
              <a:gd name="connsiteX77" fmla="*/ 1883445 w 2056239"/>
              <a:gd name="connsiteY77" fmla="*/ 129600 h 1427971"/>
              <a:gd name="connsiteX78" fmla="*/ 1874806 w 2056239"/>
              <a:gd name="connsiteY78" fmla="*/ 69120 h 142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056239" h="1427971">
                <a:moveTo>
                  <a:pt x="1892085" y="129600"/>
                </a:moveTo>
                <a:cubicBezTo>
                  <a:pt x="1851989" y="62771"/>
                  <a:pt x="1887310" y="100399"/>
                  <a:pt x="1814328" y="69120"/>
                </a:cubicBezTo>
                <a:cubicBezTo>
                  <a:pt x="1790652" y="58973"/>
                  <a:pt x="1745211" y="34560"/>
                  <a:pt x="1745211" y="34560"/>
                </a:cubicBezTo>
                <a:cubicBezTo>
                  <a:pt x="1739451" y="25920"/>
                  <a:pt x="1736040" y="15127"/>
                  <a:pt x="1727932" y="8640"/>
                </a:cubicBezTo>
                <a:cubicBezTo>
                  <a:pt x="1720821" y="2951"/>
                  <a:pt x="1711120" y="0"/>
                  <a:pt x="1702013" y="0"/>
                </a:cubicBezTo>
                <a:cubicBezTo>
                  <a:pt x="1595418" y="0"/>
                  <a:pt x="1488901" y="5760"/>
                  <a:pt x="1382345" y="8640"/>
                </a:cubicBezTo>
                <a:lnTo>
                  <a:pt x="1295949" y="17280"/>
                </a:lnTo>
                <a:cubicBezTo>
                  <a:pt x="1249818" y="22603"/>
                  <a:pt x="1204127" y="33079"/>
                  <a:pt x="1157714" y="34560"/>
                </a:cubicBezTo>
                <a:cubicBezTo>
                  <a:pt x="933179" y="41726"/>
                  <a:pt x="708452" y="40320"/>
                  <a:pt x="483821" y="43200"/>
                </a:cubicBezTo>
                <a:cubicBezTo>
                  <a:pt x="457902" y="51840"/>
                  <a:pt x="432569" y="62493"/>
                  <a:pt x="406064" y="69120"/>
                </a:cubicBezTo>
                <a:cubicBezTo>
                  <a:pt x="394544" y="72000"/>
                  <a:pt x="382878" y="74348"/>
                  <a:pt x="371505" y="77760"/>
                </a:cubicBezTo>
                <a:cubicBezTo>
                  <a:pt x="354059" y="82994"/>
                  <a:pt x="336946" y="89280"/>
                  <a:pt x="319667" y="95040"/>
                </a:cubicBezTo>
                <a:cubicBezTo>
                  <a:pt x="311027" y="97920"/>
                  <a:pt x="302799" y="102674"/>
                  <a:pt x="293748" y="103680"/>
                </a:cubicBezTo>
                <a:cubicBezTo>
                  <a:pt x="267829" y="106560"/>
                  <a:pt x="241807" y="108632"/>
                  <a:pt x="215991" y="112320"/>
                </a:cubicBezTo>
                <a:cubicBezTo>
                  <a:pt x="200297" y="114562"/>
                  <a:pt x="155383" y="124455"/>
                  <a:pt x="138234" y="129600"/>
                </a:cubicBezTo>
                <a:cubicBezTo>
                  <a:pt x="120788" y="134834"/>
                  <a:pt x="103675" y="141120"/>
                  <a:pt x="86396" y="146880"/>
                </a:cubicBezTo>
                <a:lnTo>
                  <a:pt x="60477" y="155520"/>
                </a:lnTo>
                <a:cubicBezTo>
                  <a:pt x="54717" y="164160"/>
                  <a:pt x="49845" y="173463"/>
                  <a:pt x="43198" y="181440"/>
                </a:cubicBezTo>
                <a:cubicBezTo>
                  <a:pt x="35376" y="190827"/>
                  <a:pt x="21143" y="195768"/>
                  <a:pt x="17279" y="207360"/>
                </a:cubicBezTo>
                <a:cubicBezTo>
                  <a:pt x="9032" y="232101"/>
                  <a:pt x="11874" y="259242"/>
                  <a:pt x="8639" y="285120"/>
                </a:cubicBezTo>
                <a:cubicBezTo>
                  <a:pt x="6113" y="305327"/>
                  <a:pt x="2880" y="325440"/>
                  <a:pt x="0" y="345600"/>
                </a:cubicBezTo>
                <a:cubicBezTo>
                  <a:pt x="2880" y="391680"/>
                  <a:pt x="1438" y="438235"/>
                  <a:pt x="8639" y="483840"/>
                </a:cubicBezTo>
                <a:cubicBezTo>
                  <a:pt x="10258" y="494097"/>
                  <a:pt x="20767" y="500744"/>
                  <a:pt x="25919" y="509760"/>
                </a:cubicBezTo>
                <a:cubicBezTo>
                  <a:pt x="32309" y="520943"/>
                  <a:pt x="34717" y="534627"/>
                  <a:pt x="43198" y="544320"/>
                </a:cubicBezTo>
                <a:cubicBezTo>
                  <a:pt x="73637" y="579109"/>
                  <a:pt x="85838" y="576092"/>
                  <a:pt x="120955" y="596160"/>
                </a:cubicBezTo>
                <a:cubicBezTo>
                  <a:pt x="129971" y="601312"/>
                  <a:pt x="137151" y="609794"/>
                  <a:pt x="146874" y="613440"/>
                </a:cubicBezTo>
                <a:cubicBezTo>
                  <a:pt x="160623" y="618596"/>
                  <a:pt x="175826" y="618518"/>
                  <a:pt x="190072" y="622080"/>
                </a:cubicBezTo>
                <a:cubicBezTo>
                  <a:pt x="198907" y="624289"/>
                  <a:pt x="207234" y="628218"/>
                  <a:pt x="215991" y="630720"/>
                </a:cubicBezTo>
                <a:cubicBezTo>
                  <a:pt x="227408" y="633982"/>
                  <a:pt x="238959" y="636784"/>
                  <a:pt x="250550" y="639360"/>
                </a:cubicBezTo>
                <a:cubicBezTo>
                  <a:pt x="264885" y="642546"/>
                  <a:pt x="279413" y="644814"/>
                  <a:pt x="293748" y="648000"/>
                </a:cubicBezTo>
                <a:cubicBezTo>
                  <a:pt x="305339" y="650576"/>
                  <a:pt x="316716" y="654064"/>
                  <a:pt x="328307" y="656640"/>
                </a:cubicBezTo>
                <a:cubicBezTo>
                  <a:pt x="342642" y="659826"/>
                  <a:pt x="357259" y="661718"/>
                  <a:pt x="371505" y="665280"/>
                </a:cubicBezTo>
                <a:cubicBezTo>
                  <a:pt x="380340" y="667489"/>
                  <a:pt x="388550" y="671872"/>
                  <a:pt x="397424" y="673920"/>
                </a:cubicBezTo>
                <a:cubicBezTo>
                  <a:pt x="426041" y="680524"/>
                  <a:pt x="455959" y="681912"/>
                  <a:pt x="483821" y="691200"/>
                </a:cubicBezTo>
                <a:cubicBezTo>
                  <a:pt x="492460" y="694080"/>
                  <a:pt x="500983" y="697338"/>
                  <a:pt x="509739" y="699840"/>
                </a:cubicBezTo>
                <a:cubicBezTo>
                  <a:pt x="532999" y="706486"/>
                  <a:pt x="577470" y="714560"/>
                  <a:pt x="596136" y="725760"/>
                </a:cubicBezTo>
                <a:cubicBezTo>
                  <a:pt x="610535" y="734400"/>
                  <a:pt x="625577" y="742050"/>
                  <a:pt x="639334" y="751680"/>
                </a:cubicBezTo>
                <a:cubicBezTo>
                  <a:pt x="709908" y="801084"/>
                  <a:pt x="658760" y="771107"/>
                  <a:pt x="725731" y="838080"/>
                </a:cubicBezTo>
                <a:cubicBezTo>
                  <a:pt x="735913" y="848262"/>
                  <a:pt x="749046" y="855004"/>
                  <a:pt x="760290" y="864000"/>
                </a:cubicBezTo>
                <a:cubicBezTo>
                  <a:pt x="777854" y="878052"/>
                  <a:pt x="793825" y="894126"/>
                  <a:pt x="812128" y="907200"/>
                </a:cubicBezTo>
                <a:cubicBezTo>
                  <a:pt x="834236" y="922992"/>
                  <a:pt x="857948" y="936421"/>
                  <a:pt x="881245" y="950400"/>
                </a:cubicBezTo>
                <a:cubicBezTo>
                  <a:pt x="893230" y="957591"/>
                  <a:pt x="948122" y="986624"/>
                  <a:pt x="967641" y="1002240"/>
                </a:cubicBezTo>
                <a:cubicBezTo>
                  <a:pt x="974002" y="1007329"/>
                  <a:pt x="978663" y="1014305"/>
                  <a:pt x="984921" y="1019520"/>
                </a:cubicBezTo>
                <a:cubicBezTo>
                  <a:pt x="995983" y="1028739"/>
                  <a:pt x="1008717" y="1035873"/>
                  <a:pt x="1019479" y="1045440"/>
                </a:cubicBezTo>
                <a:cubicBezTo>
                  <a:pt x="1092113" y="1110006"/>
                  <a:pt x="1032773" y="1068513"/>
                  <a:pt x="1097236" y="1114560"/>
                </a:cubicBezTo>
                <a:cubicBezTo>
                  <a:pt x="1105685" y="1120596"/>
                  <a:pt x="1113868" y="1127196"/>
                  <a:pt x="1123155" y="1131840"/>
                </a:cubicBezTo>
                <a:cubicBezTo>
                  <a:pt x="1131301" y="1135913"/>
                  <a:pt x="1140434" y="1137600"/>
                  <a:pt x="1149074" y="1140480"/>
                </a:cubicBezTo>
                <a:cubicBezTo>
                  <a:pt x="1153715" y="1143961"/>
                  <a:pt x="1199216" y="1179086"/>
                  <a:pt x="1209552" y="1183680"/>
                </a:cubicBezTo>
                <a:cubicBezTo>
                  <a:pt x="1226196" y="1191078"/>
                  <a:pt x="1261390" y="1200960"/>
                  <a:pt x="1261390" y="1200960"/>
                </a:cubicBezTo>
                <a:cubicBezTo>
                  <a:pt x="1280499" y="1220069"/>
                  <a:pt x="1292559" y="1228741"/>
                  <a:pt x="1304588" y="1252800"/>
                </a:cubicBezTo>
                <a:cubicBezTo>
                  <a:pt x="1308661" y="1260946"/>
                  <a:pt x="1308176" y="1271142"/>
                  <a:pt x="1313228" y="1278720"/>
                </a:cubicBezTo>
                <a:cubicBezTo>
                  <a:pt x="1320006" y="1288887"/>
                  <a:pt x="1331325" y="1295253"/>
                  <a:pt x="1339147" y="1304640"/>
                </a:cubicBezTo>
                <a:cubicBezTo>
                  <a:pt x="1345794" y="1312617"/>
                  <a:pt x="1347621" y="1325056"/>
                  <a:pt x="1356426" y="1330560"/>
                </a:cubicBezTo>
                <a:cubicBezTo>
                  <a:pt x="1371871" y="1340214"/>
                  <a:pt x="1393109" y="1337736"/>
                  <a:pt x="1408264" y="1347840"/>
                </a:cubicBezTo>
                <a:cubicBezTo>
                  <a:pt x="1444063" y="1371707"/>
                  <a:pt x="1424109" y="1362602"/>
                  <a:pt x="1468742" y="1373760"/>
                </a:cubicBezTo>
                <a:cubicBezTo>
                  <a:pt x="1477382" y="1379520"/>
                  <a:pt x="1485172" y="1386823"/>
                  <a:pt x="1494661" y="1391040"/>
                </a:cubicBezTo>
                <a:cubicBezTo>
                  <a:pt x="1562476" y="1421181"/>
                  <a:pt x="1598841" y="1411592"/>
                  <a:pt x="1684733" y="1416960"/>
                </a:cubicBezTo>
                <a:cubicBezTo>
                  <a:pt x="1758077" y="1429184"/>
                  <a:pt x="1761474" y="1433911"/>
                  <a:pt x="1857526" y="1416960"/>
                </a:cubicBezTo>
                <a:cubicBezTo>
                  <a:pt x="1867752" y="1415155"/>
                  <a:pt x="1874805" y="1405440"/>
                  <a:pt x="1883445" y="1399680"/>
                </a:cubicBezTo>
                <a:cubicBezTo>
                  <a:pt x="1899947" y="1350174"/>
                  <a:pt x="1879568" y="1394917"/>
                  <a:pt x="1926644" y="1347840"/>
                </a:cubicBezTo>
                <a:cubicBezTo>
                  <a:pt x="1936826" y="1337658"/>
                  <a:pt x="1943923" y="1324800"/>
                  <a:pt x="1952563" y="1313280"/>
                </a:cubicBezTo>
                <a:cubicBezTo>
                  <a:pt x="1955443" y="1304640"/>
                  <a:pt x="1957615" y="1295731"/>
                  <a:pt x="1961202" y="1287360"/>
                </a:cubicBezTo>
                <a:cubicBezTo>
                  <a:pt x="1966275" y="1275522"/>
                  <a:pt x="1973960" y="1264860"/>
                  <a:pt x="1978482" y="1252800"/>
                </a:cubicBezTo>
                <a:cubicBezTo>
                  <a:pt x="1997590" y="1201844"/>
                  <a:pt x="1972898" y="1232463"/>
                  <a:pt x="2004401" y="1200960"/>
                </a:cubicBezTo>
                <a:cubicBezTo>
                  <a:pt x="2007281" y="1186560"/>
                  <a:pt x="2009479" y="1172007"/>
                  <a:pt x="2013040" y="1157760"/>
                </a:cubicBezTo>
                <a:cubicBezTo>
                  <a:pt x="2015249" y="1148925"/>
                  <a:pt x="2021188" y="1140934"/>
                  <a:pt x="2021680" y="1131840"/>
                </a:cubicBezTo>
                <a:cubicBezTo>
                  <a:pt x="2026968" y="1034020"/>
                  <a:pt x="2023656" y="935815"/>
                  <a:pt x="2030320" y="838080"/>
                </a:cubicBezTo>
                <a:cubicBezTo>
                  <a:pt x="2032318" y="808778"/>
                  <a:pt x="2042771" y="780651"/>
                  <a:pt x="2047599" y="751680"/>
                </a:cubicBezTo>
                <a:lnTo>
                  <a:pt x="2056239" y="699840"/>
                </a:lnTo>
                <a:cubicBezTo>
                  <a:pt x="2053359" y="613440"/>
                  <a:pt x="2055197" y="526753"/>
                  <a:pt x="2047599" y="440640"/>
                </a:cubicBezTo>
                <a:cubicBezTo>
                  <a:pt x="2046467" y="427810"/>
                  <a:pt x="2035393" y="417918"/>
                  <a:pt x="2030320" y="406080"/>
                </a:cubicBezTo>
                <a:cubicBezTo>
                  <a:pt x="2026733" y="397709"/>
                  <a:pt x="2026103" y="388121"/>
                  <a:pt x="2021680" y="380160"/>
                </a:cubicBezTo>
                <a:cubicBezTo>
                  <a:pt x="2011594" y="362006"/>
                  <a:pt x="1987121" y="328320"/>
                  <a:pt x="1987121" y="328320"/>
                </a:cubicBezTo>
                <a:cubicBezTo>
                  <a:pt x="1955618" y="233801"/>
                  <a:pt x="2005859" y="376961"/>
                  <a:pt x="1961202" y="276480"/>
                </a:cubicBezTo>
                <a:cubicBezTo>
                  <a:pt x="1953805" y="259835"/>
                  <a:pt x="1949683" y="241920"/>
                  <a:pt x="1943923" y="224640"/>
                </a:cubicBezTo>
                <a:cubicBezTo>
                  <a:pt x="1941043" y="216000"/>
                  <a:pt x="1940335" y="206298"/>
                  <a:pt x="1935283" y="198720"/>
                </a:cubicBezTo>
                <a:lnTo>
                  <a:pt x="1918004" y="172800"/>
                </a:lnTo>
                <a:cubicBezTo>
                  <a:pt x="1896380" y="86304"/>
                  <a:pt x="1928893" y="175051"/>
                  <a:pt x="1883445" y="129600"/>
                </a:cubicBezTo>
                <a:cubicBezTo>
                  <a:pt x="1871163" y="117318"/>
                  <a:pt x="1874806" y="81712"/>
                  <a:pt x="1874806" y="6912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1462414" y="4451620"/>
            <a:ext cx="1092248" cy="608263"/>
          </a:xfrm>
          <a:custGeom>
            <a:avLst/>
            <a:gdLst>
              <a:gd name="connsiteX0" fmla="*/ 544299 w 1235471"/>
              <a:gd name="connsiteY0" fmla="*/ 8640 h 673920"/>
              <a:gd name="connsiteX1" fmla="*/ 198712 w 1235471"/>
              <a:gd name="connsiteY1" fmla="*/ 25920 h 673920"/>
              <a:gd name="connsiteX2" fmla="*/ 164154 w 1235471"/>
              <a:gd name="connsiteY2" fmla="*/ 43200 h 673920"/>
              <a:gd name="connsiteX3" fmla="*/ 129595 w 1235471"/>
              <a:gd name="connsiteY3" fmla="*/ 51840 h 673920"/>
              <a:gd name="connsiteX4" fmla="*/ 95036 w 1235471"/>
              <a:gd name="connsiteY4" fmla="*/ 86400 h 673920"/>
              <a:gd name="connsiteX5" fmla="*/ 60478 w 1235471"/>
              <a:gd name="connsiteY5" fmla="*/ 112320 h 673920"/>
              <a:gd name="connsiteX6" fmla="*/ 43198 w 1235471"/>
              <a:gd name="connsiteY6" fmla="*/ 146880 h 673920"/>
              <a:gd name="connsiteX7" fmla="*/ 17279 w 1235471"/>
              <a:gd name="connsiteY7" fmla="*/ 190080 h 673920"/>
              <a:gd name="connsiteX8" fmla="*/ 0 w 1235471"/>
              <a:gd name="connsiteY8" fmla="*/ 259200 h 673920"/>
              <a:gd name="connsiteX9" fmla="*/ 17279 w 1235471"/>
              <a:gd name="connsiteY9" fmla="*/ 388800 h 673920"/>
              <a:gd name="connsiteX10" fmla="*/ 34559 w 1235471"/>
              <a:gd name="connsiteY10" fmla="*/ 423360 h 673920"/>
              <a:gd name="connsiteX11" fmla="*/ 112316 w 1235471"/>
              <a:gd name="connsiteY11" fmla="*/ 518400 h 673920"/>
              <a:gd name="connsiteX12" fmla="*/ 155514 w 1235471"/>
              <a:gd name="connsiteY12" fmla="*/ 570240 h 673920"/>
              <a:gd name="connsiteX13" fmla="*/ 181433 w 1235471"/>
              <a:gd name="connsiteY13" fmla="*/ 578880 h 673920"/>
              <a:gd name="connsiteX14" fmla="*/ 207352 w 1235471"/>
              <a:gd name="connsiteY14" fmla="*/ 596160 h 673920"/>
              <a:gd name="connsiteX15" fmla="*/ 276469 w 1235471"/>
              <a:gd name="connsiteY15" fmla="*/ 613440 h 673920"/>
              <a:gd name="connsiteX16" fmla="*/ 302388 w 1235471"/>
              <a:gd name="connsiteY16" fmla="*/ 622080 h 673920"/>
              <a:gd name="connsiteX17" fmla="*/ 336947 w 1235471"/>
              <a:gd name="connsiteY17" fmla="*/ 630720 h 673920"/>
              <a:gd name="connsiteX18" fmla="*/ 492461 w 1235471"/>
              <a:gd name="connsiteY18" fmla="*/ 656640 h 673920"/>
              <a:gd name="connsiteX19" fmla="*/ 587497 w 1235471"/>
              <a:gd name="connsiteY19" fmla="*/ 673920 h 673920"/>
              <a:gd name="connsiteX20" fmla="*/ 1028120 w 1235471"/>
              <a:gd name="connsiteY20" fmla="*/ 665280 h 673920"/>
              <a:gd name="connsiteX21" fmla="*/ 1071318 w 1235471"/>
              <a:gd name="connsiteY21" fmla="*/ 630720 h 673920"/>
              <a:gd name="connsiteX22" fmla="*/ 1114516 w 1235471"/>
              <a:gd name="connsiteY22" fmla="*/ 604800 h 673920"/>
              <a:gd name="connsiteX23" fmla="*/ 1192273 w 1235471"/>
              <a:gd name="connsiteY23" fmla="*/ 552960 h 673920"/>
              <a:gd name="connsiteX24" fmla="*/ 1235471 w 1235471"/>
              <a:gd name="connsiteY24" fmla="*/ 406080 h 673920"/>
              <a:gd name="connsiteX25" fmla="*/ 1218192 w 1235471"/>
              <a:gd name="connsiteY25" fmla="*/ 311040 h 673920"/>
              <a:gd name="connsiteX26" fmla="*/ 1200913 w 1235471"/>
              <a:gd name="connsiteY26" fmla="*/ 285120 h 673920"/>
              <a:gd name="connsiteX27" fmla="*/ 1123156 w 1235471"/>
              <a:gd name="connsiteY27" fmla="*/ 216000 h 673920"/>
              <a:gd name="connsiteX28" fmla="*/ 1097237 w 1235471"/>
              <a:gd name="connsiteY28" fmla="*/ 198720 h 673920"/>
              <a:gd name="connsiteX29" fmla="*/ 1036759 w 1235471"/>
              <a:gd name="connsiteY29" fmla="*/ 155520 h 673920"/>
              <a:gd name="connsiteX30" fmla="*/ 1002201 w 1235471"/>
              <a:gd name="connsiteY30" fmla="*/ 138240 h 673920"/>
              <a:gd name="connsiteX31" fmla="*/ 959002 w 1235471"/>
              <a:gd name="connsiteY31" fmla="*/ 112320 h 673920"/>
              <a:gd name="connsiteX32" fmla="*/ 881245 w 1235471"/>
              <a:gd name="connsiteY32" fmla="*/ 86400 h 673920"/>
              <a:gd name="connsiteX33" fmla="*/ 794849 w 1235471"/>
              <a:gd name="connsiteY33" fmla="*/ 60480 h 673920"/>
              <a:gd name="connsiteX34" fmla="*/ 708452 w 1235471"/>
              <a:gd name="connsiteY34" fmla="*/ 43200 h 673920"/>
              <a:gd name="connsiteX35" fmla="*/ 483821 w 1235471"/>
              <a:gd name="connsiteY35" fmla="*/ 17280 h 673920"/>
              <a:gd name="connsiteX36" fmla="*/ 449262 w 1235471"/>
              <a:gd name="connsiteY36" fmla="*/ 8640 h 673920"/>
              <a:gd name="connsiteX37" fmla="*/ 380145 w 1235471"/>
              <a:gd name="connsiteY37" fmla="*/ 0 h 6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35471" h="673920">
                <a:moveTo>
                  <a:pt x="544299" y="8640"/>
                </a:moveTo>
                <a:cubicBezTo>
                  <a:pt x="429103" y="14400"/>
                  <a:pt x="313578" y="15477"/>
                  <a:pt x="198712" y="25920"/>
                </a:cubicBezTo>
                <a:cubicBezTo>
                  <a:pt x="185886" y="27086"/>
                  <a:pt x="176213" y="38678"/>
                  <a:pt x="164154" y="43200"/>
                </a:cubicBezTo>
                <a:cubicBezTo>
                  <a:pt x="153036" y="47369"/>
                  <a:pt x="141115" y="48960"/>
                  <a:pt x="129595" y="51840"/>
                </a:cubicBezTo>
                <a:cubicBezTo>
                  <a:pt x="118075" y="63360"/>
                  <a:pt x="107296" y="75672"/>
                  <a:pt x="95036" y="86400"/>
                </a:cubicBezTo>
                <a:cubicBezTo>
                  <a:pt x="84200" y="95882"/>
                  <a:pt x="69849" y="101387"/>
                  <a:pt x="60478" y="112320"/>
                </a:cubicBezTo>
                <a:cubicBezTo>
                  <a:pt x="52096" y="122099"/>
                  <a:pt x="49453" y="135621"/>
                  <a:pt x="43198" y="146880"/>
                </a:cubicBezTo>
                <a:cubicBezTo>
                  <a:pt x="35043" y="161560"/>
                  <a:pt x="24789" y="175060"/>
                  <a:pt x="17279" y="190080"/>
                </a:cubicBezTo>
                <a:cubicBezTo>
                  <a:pt x="8425" y="207788"/>
                  <a:pt x="3285" y="242775"/>
                  <a:pt x="0" y="259200"/>
                </a:cubicBezTo>
                <a:cubicBezTo>
                  <a:pt x="5760" y="302400"/>
                  <a:pt x="8301" y="346153"/>
                  <a:pt x="17279" y="388800"/>
                </a:cubicBezTo>
                <a:cubicBezTo>
                  <a:pt x="19932" y="401403"/>
                  <a:pt x="27809" y="412391"/>
                  <a:pt x="34559" y="423360"/>
                </a:cubicBezTo>
                <a:cubicBezTo>
                  <a:pt x="84645" y="504752"/>
                  <a:pt x="62982" y="485509"/>
                  <a:pt x="112316" y="518400"/>
                </a:cubicBezTo>
                <a:cubicBezTo>
                  <a:pt x="125066" y="537526"/>
                  <a:pt x="135557" y="556935"/>
                  <a:pt x="155514" y="570240"/>
                </a:cubicBezTo>
                <a:cubicBezTo>
                  <a:pt x="163091" y="575292"/>
                  <a:pt x="173287" y="574807"/>
                  <a:pt x="181433" y="578880"/>
                </a:cubicBezTo>
                <a:cubicBezTo>
                  <a:pt x="190720" y="583524"/>
                  <a:pt x="197594" y="592611"/>
                  <a:pt x="207352" y="596160"/>
                </a:cubicBezTo>
                <a:cubicBezTo>
                  <a:pt x="229670" y="604276"/>
                  <a:pt x="253558" y="607191"/>
                  <a:pt x="276469" y="613440"/>
                </a:cubicBezTo>
                <a:cubicBezTo>
                  <a:pt x="285255" y="615836"/>
                  <a:pt x="293631" y="619578"/>
                  <a:pt x="302388" y="622080"/>
                </a:cubicBezTo>
                <a:cubicBezTo>
                  <a:pt x="313805" y="625342"/>
                  <a:pt x="325427" y="627840"/>
                  <a:pt x="336947" y="630720"/>
                </a:cubicBezTo>
                <a:cubicBezTo>
                  <a:pt x="400567" y="673135"/>
                  <a:pt x="345508" y="642644"/>
                  <a:pt x="492461" y="656640"/>
                </a:cubicBezTo>
                <a:cubicBezTo>
                  <a:pt x="513564" y="658650"/>
                  <a:pt x="565027" y="669426"/>
                  <a:pt x="587497" y="673920"/>
                </a:cubicBezTo>
                <a:lnTo>
                  <a:pt x="1028120" y="665280"/>
                </a:lnTo>
                <a:cubicBezTo>
                  <a:pt x="1046487" y="663640"/>
                  <a:pt x="1056211" y="641295"/>
                  <a:pt x="1071318" y="630720"/>
                </a:cubicBezTo>
                <a:cubicBezTo>
                  <a:pt x="1085075" y="621090"/>
                  <a:pt x="1100391" y="613881"/>
                  <a:pt x="1114516" y="604800"/>
                </a:cubicBezTo>
                <a:cubicBezTo>
                  <a:pt x="1140719" y="587954"/>
                  <a:pt x="1192273" y="552960"/>
                  <a:pt x="1192273" y="552960"/>
                </a:cubicBezTo>
                <a:cubicBezTo>
                  <a:pt x="1238495" y="460514"/>
                  <a:pt x="1223988" y="509442"/>
                  <a:pt x="1235471" y="406080"/>
                </a:cubicBezTo>
                <a:cubicBezTo>
                  <a:pt x="1229711" y="374400"/>
                  <a:pt x="1227037" y="342001"/>
                  <a:pt x="1218192" y="311040"/>
                </a:cubicBezTo>
                <a:cubicBezTo>
                  <a:pt x="1215340" y="301056"/>
                  <a:pt x="1207671" y="293004"/>
                  <a:pt x="1200913" y="285120"/>
                </a:cubicBezTo>
                <a:cubicBezTo>
                  <a:pt x="1178284" y="258719"/>
                  <a:pt x="1150812" y="236743"/>
                  <a:pt x="1123156" y="216000"/>
                </a:cubicBezTo>
                <a:cubicBezTo>
                  <a:pt x="1114849" y="209770"/>
                  <a:pt x="1105686" y="204756"/>
                  <a:pt x="1097237" y="198720"/>
                </a:cubicBezTo>
                <a:cubicBezTo>
                  <a:pt x="1078694" y="185475"/>
                  <a:pt x="1057120" y="167155"/>
                  <a:pt x="1036759" y="155520"/>
                </a:cubicBezTo>
                <a:cubicBezTo>
                  <a:pt x="1025577" y="149130"/>
                  <a:pt x="1013459" y="144495"/>
                  <a:pt x="1002201" y="138240"/>
                </a:cubicBezTo>
                <a:cubicBezTo>
                  <a:pt x="987522" y="130084"/>
                  <a:pt x="974437" y="118935"/>
                  <a:pt x="959002" y="112320"/>
                </a:cubicBezTo>
                <a:cubicBezTo>
                  <a:pt x="933890" y="101557"/>
                  <a:pt x="905681" y="98619"/>
                  <a:pt x="881245" y="86400"/>
                </a:cubicBezTo>
                <a:cubicBezTo>
                  <a:pt x="821529" y="56540"/>
                  <a:pt x="872299" y="77692"/>
                  <a:pt x="794849" y="60480"/>
                </a:cubicBezTo>
                <a:cubicBezTo>
                  <a:pt x="713252" y="42347"/>
                  <a:pt x="859246" y="59956"/>
                  <a:pt x="708452" y="43200"/>
                </a:cubicBezTo>
                <a:cubicBezTo>
                  <a:pt x="629435" y="34420"/>
                  <a:pt x="559102" y="32337"/>
                  <a:pt x="483821" y="17280"/>
                </a:cubicBezTo>
                <a:cubicBezTo>
                  <a:pt x="472177" y="14951"/>
                  <a:pt x="460975" y="10592"/>
                  <a:pt x="449262" y="8640"/>
                </a:cubicBezTo>
                <a:cubicBezTo>
                  <a:pt x="426360" y="4823"/>
                  <a:pt x="380145" y="0"/>
                  <a:pt x="380145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2771665" y="4457652"/>
            <a:ext cx="753316" cy="1382988"/>
          </a:xfrm>
          <a:custGeom>
            <a:avLst/>
            <a:gdLst>
              <a:gd name="connsiteX0" fmla="*/ 304054 w 753316"/>
              <a:gd name="connsiteY0" fmla="*/ 588 h 1382988"/>
              <a:gd name="connsiteX1" fmla="*/ 252216 w 753316"/>
              <a:gd name="connsiteY1" fmla="*/ 52428 h 1382988"/>
              <a:gd name="connsiteX2" fmla="*/ 226297 w 753316"/>
              <a:gd name="connsiteY2" fmla="*/ 69708 h 1382988"/>
              <a:gd name="connsiteX3" fmla="*/ 209018 w 753316"/>
              <a:gd name="connsiteY3" fmla="*/ 95628 h 1382988"/>
              <a:gd name="connsiteX4" fmla="*/ 191738 w 753316"/>
              <a:gd name="connsiteY4" fmla="*/ 112908 h 1382988"/>
              <a:gd name="connsiteX5" fmla="*/ 174459 w 753316"/>
              <a:gd name="connsiteY5" fmla="*/ 164748 h 1382988"/>
              <a:gd name="connsiteX6" fmla="*/ 157180 w 753316"/>
              <a:gd name="connsiteY6" fmla="*/ 199308 h 1382988"/>
              <a:gd name="connsiteX7" fmla="*/ 139900 w 753316"/>
              <a:gd name="connsiteY7" fmla="*/ 251148 h 1382988"/>
              <a:gd name="connsiteX8" fmla="*/ 96702 w 753316"/>
              <a:gd name="connsiteY8" fmla="*/ 354828 h 1382988"/>
              <a:gd name="connsiteX9" fmla="*/ 79423 w 753316"/>
              <a:gd name="connsiteY9" fmla="*/ 406668 h 1382988"/>
              <a:gd name="connsiteX10" fmla="*/ 53504 w 753316"/>
              <a:gd name="connsiteY10" fmla="*/ 553548 h 1382988"/>
              <a:gd name="connsiteX11" fmla="*/ 44864 w 753316"/>
              <a:gd name="connsiteY11" fmla="*/ 596748 h 1382988"/>
              <a:gd name="connsiteX12" fmla="*/ 27585 w 753316"/>
              <a:gd name="connsiteY12" fmla="*/ 700428 h 1382988"/>
              <a:gd name="connsiteX13" fmla="*/ 10305 w 753316"/>
              <a:gd name="connsiteY13" fmla="*/ 786828 h 1382988"/>
              <a:gd name="connsiteX14" fmla="*/ 10305 w 753316"/>
              <a:gd name="connsiteY14" fmla="*/ 1166988 h 1382988"/>
              <a:gd name="connsiteX15" fmla="*/ 44864 w 753316"/>
              <a:gd name="connsiteY15" fmla="*/ 1262028 h 1382988"/>
              <a:gd name="connsiteX16" fmla="*/ 96702 w 753316"/>
              <a:gd name="connsiteY16" fmla="*/ 1270668 h 1382988"/>
              <a:gd name="connsiteX17" fmla="*/ 122621 w 753316"/>
              <a:gd name="connsiteY17" fmla="*/ 1279308 h 1382988"/>
              <a:gd name="connsiteX18" fmla="*/ 165819 w 753316"/>
              <a:gd name="connsiteY18" fmla="*/ 1305228 h 1382988"/>
              <a:gd name="connsiteX19" fmla="*/ 226297 w 753316"/>
              <a:gd name="connsiteY19" fmla="*/ 1339788 h 1382988"/>
              <a:gd name="connsiteX20" fmla="*/ 260856 w 753316"/>
              <a:gd name="connsiteY20" fmla="*/ 1348428 h 1382988"/>
              <a:gd name="connsiteX21" fmla="*/ 338613 w 753316"/>
              <a:gd name="connsiteY21" fmla="*/ 1374348 h 1382988"/>
              <a:gd name="connsiteX22" fmla="*/ 364532 w 753316"/>
              <a:gd name="connsiteY22" fmla="*/ 1382988 h 1382988"/>
              <a:gd name="connsiteX23" fmla="*/ 520045 w 753316"/>
              <a:gd name="connsiteY23" fmla="*/ 1365708 h 1382988"/>
              <a:gd name="connsiteX24" fmla="*/ 545964 w 753316"/>
              <a:gd name="connsiteY24" fmla="*/ 1357068 h 1382988"/>
              <a:gd name="connsiteX25" fmla="*/ 580523 w 753316"/>
              <a:gd name="connsiteY25" fmla="*/ 1348428 h 1382988"/>
              <a:gd name="connsiteX26" fmla="*/ 615082 w 753316"/>
              <a:gd name="connsiteY26" fmla="*/ 1322508 h 1382988"/>
              <a:gd name="connsiteX27" fmla="*/ 641001 w 753316"/>
              <a:gd name="connsiteY27" fmla="*/ 1313868 h 1382988"/>
              <a:gd name="connsiteX28" fmla="*/ 666920 w 753316"/>
              <a:gd name="connsiteY28" fmla="*/ 1279308 h 1382988"/>
              <a:gd name="connsiteX29" fmla="*/ 710118 w 753316"/>
              <a:gd name="connsiteY29" fmla="*/ 1210188 h 1382988"/>
              <a:gd name="connsiteX30" fmla="*/ 736037 w 753316"/>
              <a:gd name="connsiteY30" fmla="*/ 1132428 h 1382988"/>
              <a:gd name="connsiteX31" fmla="*/ 744677 w 753316"/>
              <a:gd name="connsiteY31" fmla="*/ 1106508 h 1382988"/>
              <a:gd name="connsiteX32" fmla="*/ 753316 w 753316"/>
              <a:gd name="connsiteY32" fmla="*/ 1080588 h 1382988"/>
              <a:gd name="connsiteX33" fmla="*/ 736037 w 753316"/>
              <a:gd name="connsiteY33" fmla="*/ 570828 h 1382988"/>
              <a:gd name="connsiteX34" fmla="*/ 727397 w 753316"/>
              <a:gd name="connsiteY34" fmla="*/ 398028 h 1382988"/>
              <a:gd name="connsiteX35" fmla="*/ 718758 w 753316"/>
              <a:gd name="connsiteY35" fmla="*/ 328908 h 1382988"/>
              <a:gd name="connsiteX36" fmla="*/ 710118 w 753316"/>
              <a:gd name="connsiteY36" fmla="*/ 251148 h 1382988"/>
              <a:gd name="connsiteX37" fmla="*/ 692839 w 753316"/>
              <a:gd name="connsiteY37" fmla="*/ 216588 h 1382988"/>
              <a:gd name="connsiteX38" fmla="*/ 675559 w 753316"/>
              <a:gd name="connsiteY38" fmla="*/ 147468 h 1382988"/>
              <a:gd name="connsiteX39" fmla="*/ 615082 w 753316"/>
              <a:gd name="connsiteY39" fmla="*/ 95628 h 1382988"/>
              <a:gd name="connsiteX40" fmla="*/ 597802 w 753316"/>
              <a:gd name="connsiteY40" fmla="*/ 78348 h 1382988"/>
              <a:gd name="connsiteX41" fmla="*/ 571883 w 753316"/>
              <a:gd name="connsiteY41" fmla="*/ 69708 h 1382988"/>
              <a:gd name="connsiteX42" fmla="*/ 476847 w 753316"/>
              <a:gd name="connsiteY42" fmla="*/ 43788 h 1382988"/>
              <a:gd name="connsiteX43" fmla="*/ 390451 w 753316"/>
              <a:gd name="connsiteY43" fmla="*/ 17868 h 1382988"/>
              <a:gd name="connsiteX44" fmla="*/ 295414 w 753316"/>
              <a:gd name="connsiteY44" fmla="*/ 588 h 1382988"/>
              <a:gd name="connsiteX45" fmla="*/ 243576 w 753316"/>
              <a:gd name="connsiteY45" fmla="*/ 588 h 138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3316" h="1382988">
                <a:moveTo>
                  <a:pt x="304054" y="588"/>
                </a:moveTo>
                <a:cubicBezTo>
                  <a:pt x="286775" y="17868"/>
                  <a:pt x="270480" y="36192"/>
                  <a:pt x="252216" y="52428"/>
                </a:cubicBezTo>
                <a:cubicBezTo>
                  <a:pt x="244455" y="59327"/>
                  <a:pt x="233639" y="62365"/>
                  <a:pt x="226297" y="69708"/>
                </a:cubicBezTo>
                <a:cubicBezTo>
                  <a:pt x="218955" y="77051"/>
                  <a:pt x="215505" y="87520"/>
                  <a:pt x="209018" y="95628"/>
                </a:cubicBezTo>
                <a:cubicBezTo>
                  <a:pt x="203929" y="101989"/>
                  <a:pt x="197498" y="107148"/>
                  <a:pt x="191738" y="112908"/>
                </a:cubicBezTo>
                <a:cubicBezTo>
                  <a:pt x="185978" y="130188"/>
                  <a:pt x="182604" y="148456"/>
                  <a:pt x="174459" y="164748"/>
                </a:cubicBezTo>
                <a:cubicBezTo>
                  <a:pt x="168699" y="176268"/>
                  <a:pt x="161963" y="187350"/>
                  <a:pt x="157180" y="199308"/>
                </a:cubicBezTo>
                <a:cubicBezTo>
                  <a:pt x="150415" y="216220"/>
                  <a:pt x="148045" y="234856"/>
                  <a:pt x="139900" y="251148"/>
                </a:cubicBezTo>
                <a:cubicBezTo>
                  <a:pt x="83887" y="363180"/>
                  <a:pt x="119032" y="280393"/>
                  <a:pt x="96702" y="354828"/>
                </a:cubicBezTo>
                <a:cubicBezTo>
                  <a:pt x="91468" y="372274"/>
                  <a:pt x="82995" y="388807"/>
                  <a:pt x="79423" y="406668"/>
                </a:cubicBezTo>
                <a:cubicBezTo>
                  <a:pt x="39698" y="605293"/>
                  <a:pt x="79090" y="400025"/>
                  <a:pt x="53504" y="553548"/>
                </a:cubicBezTo>
                <a:cubicBezTo>
                  <a:pt x="51090" y="568033"/>
                  <a:pt x="47416" y="582286"/>
                  <a:pt x="44864" y="596748"/>
                </a:cubicBezTo>
                <a:cubicBezTo>
                  <a:pt x="38775" y="631252"/>
                  <a:pt x="32540" y="665743"/>
                  <a:pt x="27585" y="700428"/>
                </a:cubicBezTo>
                <a:cubicBezTo>
                  <a:pt x="17657" y="769924"/>
                  <a:pt x="25385" y="741588"/>
                  <a:pt x="10305" y="786828"/>
                </a:cubicBezTo>
                <a:cubicBezTo>
                  <a:pt x="-3631" y="968022"/>
                  <a:pt x="-3239" y="909645"/>
                  <a:pt x="10305" y="1166988"/>
                </a:cubicBezTo>
                <a:cubicBezTo>
                  <a:pt x="11761" y="1194649"/>
                  <a:pt x="13246" y="1244462"/>
                  <a:pt x="44864" y="1262028"/>
                </a:cubicBezTo>
                <a:cubicBezTo>
                  <a:pt x="60177" y="1270536"/>
                  <a:pt x="79601" y="1266868"/>
                  <a:pt x="96702" y="1270668"/>
                </a:cubicBezTo>
                <a:cubicBezTo>
                  <a:pt x="105592" y="1272644"/>
                  <a:pt x="114475" y="1275235"/>
                  <a:pt x="122621" y="1279308"/>
                </a:cubicBezTo>
                <a:cubicBezTo>
                  <a:pt x="137641" y="1286818"/>
                  <a:pt x="151579" y="1296328"/>
                  <a:pt x="165819" y="1305228"/>
                </a:cubicBezTo>
                <a:cubicBezTo>
                  <a:pt x="190885" y="1320895"/>
                  <a:pt x="196800" y="1328726"/>
                  <a:pt x="226297" y="1339788"/>
                </a:cubicBezTo>
                <a:cubicBezTo>
                  <a:pt x="237415" y="1343957"/>
                  <a:pt x="249483" y="1345016"/>
                  <a:pt x="260856" y="1348428"/>
                </a:cubicBezTo>
                <a:lnTo>
                  <a:pt x="338613" y="1374348"/>
                </a:lnTo>
                <a:lnTo>
                  <a:pt x="364532" y="1382988"/>
                </a:lnTo>
                <a:cubicBezTo>
                  <a:pt x="417530" y="1378571"/>
                  <a:pt x="468419" y="1377181"/>
                  <a:pt x="520045" y="1365708"/>
                </a:cubicBezTo>
                <a:cubicBezTo>
                  <a:pt x="528935" y="1363732"/>
                  <a:pt x="537207" y="1359570"/>
                  <a:pt x="545964" y="1357068"/>
                </a:cubicBezTo>
                <a:cubicBezTo>
                  <a:pt x="557381" y="1353806"/>
                  <a:pt x="569003" y="1351308"/>
                  <a:pt x="580523" y="1348428"/>
                </a:cubicBezTo>
                <a:cubicBezTo>
                  <a:pt x="592043" y="1339788"/>
                  <a:pt x="602580" y="1329652"/>
                  <a:pt x="615082" y="1322508"/>
                </a:cubicBezTo>
                <a:cubicBezTo>
                  <a:pt x="622989" y="1317990"/>
                  <a:pt x="634005" y="1319698"/>
                  <a:pt x="641001" y="1313868"/>
                </a:cubicBezTo>
                <a:cubicBezTo>
                  <a:pt x="652063" y="1304649"/>
                  <a:pt x="658933" y="1291290"/>
                  <a:pt x="666920" y="1279308"/>
                </a:cubicBezTo>
                <a:cubicBezTo>
                  <a:pt x="681990" y="1256701"/>
                  <a:pt x="701527" y="1235963"/>
                  <a:pt x="710118" y="1210188"/>
                </a:cubicBezTo>
                <a:lnTo>
                  <a:pt x="736037" y="1132428"/>
                </a:lnTo>
                <a:lnTo>
                  <a:pt x="744677" y="1106508"/>
                </a:lnTo>
                <a:lnTo>
                  <a:pt x="753316" y="1080588"/>
                </a:lnTo>
                <a:cubicBezTo>
                  <a:pt x="747556" y="910668"/>
                  <a:pt x="744527" y="740633"/>
                  <a:pt x="736037" y="570828"/>
                </a:cubicBezTo>
                <a:cubicBezTo>
                  <a:pt x="733157" y="513228"/>
                  <a:pt x="731506" y="455553"/>
                  <a:pt x="727397" y="398028"/>
                </a:cubicBezTo>
                <a:cubicBezTo>
                  <a:pt x="725743" y="374868"/>
                  <a:pt x="721471" y="351968"/>
                  <a:pt x="718758" y="328908"/>
                </a:cubicBezTo>
                <a:cubicBezTo>
                  <a:pt x="715711" y="303007"/>
                  <a:pt x="715982" y="276560"/>
                  <a:pt x="710118" y="251148"/>
                </a:cubicBezTo>
                <a:cubicBezTo>
                  <a:pt x="707222" y="238598"/>
                  <a:pt x="698599" y="228108"/>
                  <a:pt x="692839" y="216588"/>
                </a:cubicBezTo>
                <a:cubicBezTo>
                  <a:pt x="691593" y="210356"/>
                  <a:pt x="683150" y="158855"/>
                  <a:pt x="675559" y="147468"/>
                </a:cubicBezTo>
                <a:cubicBezTo>
                  <a:pt x="661832" y="126877"/>
                  <a:pt x="633047" y="110600"/>
                  <a:pt x="615082" y="95628"/>
                </a:cubicBezTo>
                <a:cubicBezTo>
                  <a:pt x="608824" y="90413"/>
                  <a:pt x="604787" y="82539"/>
                  <a:pt x="597802" y="78348"/>
                </a:cubicBezTo>
                <a:cubicBezTo>
                  <a:pt x="589993" y="73662"/>
                  <a:pt x="580254" y="73296"/>
                  <a:pt x="571883" y="69708"/>
                </a:cubicBezTo>
                <a:cubicBezTo>
                  <a:pt x="505917" y="41436"/>
                  <a:pt x="570936" y="57230"/>
                  <a:pt x="476847" y="43788"/>
                </a:cubicBezTo>
                <a:cubicBezTo>
                  <a:pt x="431085" y="13279"/>
                  <a:pt x="466893" y="31767"/>
                  <a:pt x="390451" y="17868"/>
                </a:cubicBezTo>
                <a:cubicBezTo>
                  <a:pt x="327307" y="6387"/>
                  <a:pt x="382788" y="7309"/>
                  <a:pt x="295414" y="588"/>
                </a:cubicBezTo>
                <a:cubicBezTo>
                  <a:pt x="278186" y="-737"/>
                  <a:pt x="260855" y="588"/>
                  <a:pt x="243576" y="58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Hierarchical clustering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04640" y="1532861"/>
            <a:ext cx="0" cy="4325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3299" y="953473"/>
            <a:ext cx="128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Divisive</a:t>
            </a:r>
          </a:p>
          <a:p>
            <a:r>
              <a:rPr lang="en-US" dirty="0"/>
              <a:t>(</a:t>
            </a:r>
            <a:r>
              <a:rPr lang="en-US" dirty="0" smtClean="0"/>
              <a:t>Top-down)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66244" y="953473"/>
            <a:ext cx="1584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Agglomerative</a:t>
            </a:r>
          </a:p>
          <a:p>
            <a:r>
              <a:rPr lang="en-US" dirty="0" smtClean="0"/>
              <a:t>(Bottom-up)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82769" y="193425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26520" y="18626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7045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31320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24377" y="18626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76777" y="20150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81154" y="20958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99626" y="223905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70466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75253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48848" y="294339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7708" y="35291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91459" y="34575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71984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96259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89316" y="34575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1716" y="36099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46093" y="36907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64565" y="383397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35405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40192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13787" y="453831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5214" y="5170570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418965" y="50989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99490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23765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716822" y="50989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69222" y="52513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73599" y="53321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92071" y="547536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562911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67698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741293" y="617970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27364" y="3232442"/>
            <a:ext cx="34184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27364" y="4912556"/>
            <a:ext cx="3342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761328" y="194343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05079" y="18718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085604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9879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02936" y="18718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55336" y="20242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259713" y="210501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78185" y="22482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49025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553812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27407" y="2952571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26267" y="3538356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70018" y="34667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150543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74818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467875" y="34667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620275" y="36191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324652" y="369993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543124" y="38431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313964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618751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492346" y="454749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853773" y="517974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197524" y="51081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178049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502324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495381" y="51081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647781" y="52605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352158" y="534132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570630" y="54845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341470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646257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519852" y="618888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087113" y="3241619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087113" y="4912556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203422" y="3457567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212971" y="5108135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212971" y="5757785"/>
            <a:ext cx="1251247" cy="18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433770" y="6332107"/>
            <a:ext cx="525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Often O(n</a:t>
            </a:r>
            <a:r>
              <a:rPr lang="en-US" b="1" baseline="30000" dirty="0" smtClean="0"/>
              <a:t>3</a:t>
            </a:r>
            <a:r>
              <a:rPr lang="en-US" b="1" dirty="0" smtClean="0"/>
              <a:t>) time, but more efficient algorithms exist.</a:t>
            </a:r>
            <a:endParaRPr lang="en-US" dirty="0"/>
          </a:p>
        </p:txBody>
      </p:sp>
      <p:sp>
        <p:nvSpPr>
          <p:cNvPr id="94" name="Freeform 93"/>
          <p:cNvSpPr/>
          <p:nvPr/>
        </p:nvSpPr>
        <p:spPr>
          <a:xfrm>
            <a:off x="7404188" y="3378115"/>
            <a:ext cx="434452" cy="449405"/>
          </a:xfrm>
          <a:custGeom>
            <a:avLst/>
            <a:gdLst>
              <a:gd name="connsiteX0" fmla="*/ 380146 w 434452"/>
              <a:gd name="connsiteY0" fmla="*/ 129725 h 449405"/>
              <a:gd name="connsiteX1" fmla="*/ 336947 w 434452"/>
              <a:gd name="connsiteY1" fmla="*/ 103805 h 449405"/>
              <a:gd name="connsiteX2" fmla="*/ 311028 w 434452"/>
              <a:gd name="connsiteY2" fmla="*/ 77885 h 449405"/>
              <a:gd name="connsiteX3" fmla="*/ 285109 w 434452"/>
              <a:gd name="connsiteY3" fmla="*/ 69245 h 449405"/>
              <a:gd name="connsiteX4" fmla="*/ 233271 w 434452"/>
              <a:gd name="connsiteY4" fmla="*/ 34685 h 449405"/>
              <a:gd name="connsiteX5" fmla="*/ 215992 w 434452"/>
              <a:gd name="connsiteY5" fmla="*/ 8765 h 449405"/>
              <a:gd name="connsiteX6" fmla="*/ 51838 w 434452"/>
              <a:gd name="connsiteY6" fmla="*/ 8765 h 449405"/>
              <a:gd name="connsiteX7" fmla="*/ 25919 w 434452"/>
              <a:gd name="connsiteY7" fmla="*/ 26045 h 449405"/>
              <a:gd name="connsiteX8" fmla="*/ 0 w 434452"/>
              <a:gd name="connsiteY8" fmla="*/ 121085 h 449405"/>
              <a:gd name="connsiteX9" fmla="*/ 8640 w 434452"/>
              <a:gd name="connsiteY9" fmla="*/ 164285 h 449405"/>
              <a:gd name="connsiteX10" fmla="*/ 25919 w 434452"/>
              <a:gd name="connsiteY10" fmla="*/ 190205 h 449405"/>
              <a:gd name="connsiteX11" fmla="*/ 69118 w 434452"/>
              <a:gd name="connsiteY11" fmla="*/ 224765 h 449405"/>
              <a:gd name="connsiteX12" fmla="*/ 86397 w 434452"/>
              <a:gd name="connsiteY12" fmla="*/ 250685 h 449405"/>
              <a:gd name="connsiteX13" fmla="*/ 103676 w 434452"/>
              <a:gd name="connsiteY13" fmla="*/ 302525 h 449405"/>
              <a:gd name="connsiteX14" fmla="*/ 146875 w 434452"/>
              <a:gd name="connsiteY14" fmla="*/ 337085 h 449405"/>
              <a:gd name="connsiteX15" fmla="*/ 190073 w 434452"/>
              <a:gd name="connsiteY15" fmla="*/ 371645 h 449405"/>
              <a:gd name="connsiteX16" fmla="*/ 241911 w 434452"/>
              <a:gd name="connsiteY16" fmla="*/ 406205 h 449405"/>
              <a:gd name="connsiteX17" fmla="*/ 267830 w 434452"/>
              <a:gd name="connsiteY17" fmla="*/ 432125 h 449405"/>
              <a:gd name="connsiteX18" fmla="*/ 328308 w 434452"/>
              <a:gd name="connsiteY18" fmla="*/ 449405 h 449405"/>
              <a:gd name="connsiteX19" fmla="*/ 397425 w 434452"/>
              <a:gd name="connsiteY19" fmla="*/ 440765 h 449405"/>
              <a:gd name="connsiteX20" fmla="*/ 431983 w 434452"/>
              <a:gd name="connsiteY20" fmla="*/ 380285 h 449405"/>
              <a:gd name="connsiteX21" fmla="*/ 406065 w 434452"/>
              <a:gd name="connsiteY21" fmla="*/ 216125 h 449405"/>
              <a:gd name="connsiteX22" fmla="*/ 380146 w 434452"/>
              <a:gd name="connsiteY22" fmla="*/ 207485 h 449405"/>
              <a:gd name="connsiteX23" fmla="*/ 362866 w 434452"/>
              <a:gd name="connsiteY23" fmla="*/ 190205 h 449405"/>
              <a:gd name="connsiteX24" fmla="*/ 345587 w 434452"/>
              <a:gd name="connsiteY24" fmla="*/ 51965 h 44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4452" h="449405">
                <a:moveTo>
                  <a:pt x="380146" y="129725"/>
                </a:moveTo>
                <a:cubicBezTo>
                  <a:pt x="365746" y="121085"/>
                  <a:pt x="350381" y="113881"/>
                  <a:pt x="336947" y="103805"/>
                </a:cubicBezTo>
                <a:cubicBezTo>
                  <a:pt x="327172" y="96474"/>
                  <a:pt x="321194" y="84663"/>
                  <a:pt x="311028" y="77885"/>
                </a:cubicBezTo>
                <a:cubicBezTo>
                  <a:pt x="303451" y="72833"/>
                  <a:pt x="293070" y="73668"/>
                  <a:pt x="285109" y="69245"/>
                </a:cubicBezTo>
                <a:cubicBezTo>
                  <a:pt x="266955" y="59159"/>
                  <a:pt x="233271" y="34685"/>
                  <a:pt x="233271" y="34685"/>
                </a:cubicBezTo>
                <a:cubicBezTo>
                  <a:pt x="227511" y="26045"/>
                  <a:pt x="225633" y="12622"/>
                  <a:pt x="215992" y="8765"/>
                </a:cubicBezTo>
                <a:cubicBezTo>
                  <a:pt x="171711" y="-8948"/>
                  <a:pt x="92728" y="5048"/>
                  <a:pt x="51838" y="8765"/>
                </a:cubicBezTo>
                <a:cubicBezTo>
                  <a:pt x="43198" y="14525"/>
                  <a:pt x="31422" y="17240"/>
                  <a:pt x="25919" y="26045"/>
                </a:cubicBezTo>
                <a:cubicBezTo>
                  <a:pt x="13024" y="46678"/>
                  <a:pt x="4934" y="96417"/>
                  <a:pt x="0" y="121085"/>
                </a:cubicBezTo>
                <a:cubicBezTo>
                  <a:pt x="2880" y="135485"/>
                  <a:pt x="3484" y="150535"/>
                  <a:pt x="8640" y="164285"/>
                </a:cubicBezTo>
                <a:cubicBezTo>
                  <a:pt x="12286" y="174008"/>
                  <a:pt x="18577" y="182862"/>
                  <a:pt x="25919" y="190205"/>
                </a:cubicBezTo>
                <a:cubicBezTo>
                  <a:pt x="70823" y="235111"/>
                  <a:pt x="34919" y="182015"/>
                  <a:pt x="69118" y="224765"/>
                </a:cubicBezTo>
                <a:cubicBezTo>
                  <a:pt x="75605" y="232873"/>
                  <a:pt x="82180" y="241196"/>
                  <a:pt x="86397" y="250685"/>
                </a:cubicBezTo>
                <a:cubicBezTo>
                  <a:pt x="93794" y="267330"/>
                  <a:pt x="90796" y="289645"/>
                  <a:pt x="103676" y="302525"/>
                </a:cubicBezTo>
                <a:cubicBezTo>
                  <a:pt x="128298" y="327147"/>
                  <a:pt x="114178" y="315286"/>
                  <a:pt x="146875" y="337085"/>
                </a:cubicBezTo>
                <a:cubicBezTo>
                  <a:pt x="178802" y="384978"/>
                  <a:pt x="145887" y="347096"/>
                  <a:pt x="190073" y="371645"/>
                </a:cubicBezTo>
                <a:cubicBezTo>
                  <a:pt x="208227" y="381731"/>
                  <a:pt x="227226" y="391520"/>
                  <a:pt x="241911" y="406205"/>
                </a:cubicBezTo>
                <a:cubicBezTo>
                  <a:pt x="250551" y="414845"/>
                  <a:pt x="257664" y="425347"/>
                  <a:pt x="267830" y="432125"/>
                </a:cubicBezTo>
                <a:cubicBezTo>
                  <a:pt x="275267" y="437083"/>
                  <a:pt x="323699" y="448253"/>
                  <a:pt x="328308" y="449405"/>
                </a:cubicBezTo>
                <a:cubicBezTo>
                  <a:pt x="351347" y="446525"/>
                  <a:pt x="375867" y="449388"/>
                  <a:pt x="397425" y="440765"/>
                </a:cubicBezTo>
                <a:cubicBezTo>
                  <a:pt x="405057" y="437712"/>
                  <a:pt x="430887" y="382477"/>
                  <a:pt x="431983" y="380285"/>
                </a:cubicBezTo>
                <a:cubicBezTo>
                  <a:pt x="431478" y="372204"/>
                  <a:pt x="446978" y="248857"/>
                  <a:pt x="406065" y="216125"/>
                </a:cubicBezTo>
                <a:cubicBezTo>
                  <a:pt x="398954" y="210436"/>
                  <a:pt x="388786" y="210365"/>
                  <a:pt x="380146" y="207485"/>
                </a:cubicBezTo>
                <a:cubicBezTo>
                  <a:pt x="374386" y="201725"/>
                  <a:pt x="367955" y="196566"/>
                  <a:pt x="362866" y="190205"/>
                </a:cubicBezTo>
                <a:cubicBezTo>
                  <a:pt x="324820" y="142646"/>
                  <a:pt x="345587" y="140367"/>
                  <a:pt x="345587" y="5196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>
            <a:off x="7447387" y="5019542"/>
            <a:ext cx="432892" cy="734698"/>
          </a:xfrm>
          <a:custGeom>
            <a:avLst/>
            <a:gdLst>
              <a:gd name="connsiteX0" fmla="*/ 328307 w 432892"/>
              <a:gd name="connsiteY0" fmla="*/ 129898 h 734698"/>
              <a:gd name="connsiteX1" fmla="*/ 302388 w 432892"/>
              <a:gd name="connsiteY1" fmla="*/ 43498 h 734698"/>
              <a:gd name="connsiteX2" fmla="*/ 276469 w 432892"/>
              <a:gd name="connsiteY2" fmla="*/ 34858 h 734698"/>
              <a:gd name="connsiteX3" fmla="*/ 259190 w 432892"/>
              <a:gd name="connsiteY3" fmla="*/ 8938 h 734698"/>
              <a:gd name="connsiteX4" fmla="*/ 129595 w 432892"/>
              <a:gd name="connsiteY4" fmla="*/ 8938 h 734698"/>
              <a:gd name="connsiteX5" fmla="*/ 86396 w 432892"/>
              <a:gd name="connsiteY5" fmla="*/ 34858 h 734698"/>
              <a:gd name="connsiteX6" fmla="*/ 34558 w 432892"/>
              <a:gd name="connsiteY6" fmla="*/ 69418 h 734698"/>
              <a:gd name="connsiteX7" fmla="*/ 0 w 432892"/>
              <a:gd name="connsiteY7" fmla="*/ 121258 h 734698"/>
              <a:gd name="connsiteX8" fmla="*/ 8639 w 432892"/>
              <a:gd name="connsiteY8" fmla="*/ 173098 h 734698"/>
              <a:gd name="connsiteX9" fmla="*/ 51838 w 432892"/>
              <a:gd name="connsiteY9" fmla="*/ 207658 h 734698"/>
              <a:gd name="connsiteX10" fmla="*/ 95036 w 432892"/>
              <a:gd name="connsiteY10" fmla="*/ 302698 h 734698"/>
              <a:gd name="connsiteX11" fmla="*/ 86396 w 432892"/>
              <a:gd name="connsiteY11" fmla="*/ 415018 h 734698"/>
              <a:gd name="connsiteX12" fmla="*/ 77757 w 432892"/>
              <a:gd name="connsiteY12" fmla="*/ 440938 h 734698"/>
              <a:gd name="connsiteX13" fmla="*/ 60477 w 432892"/>
              <a:gd name="connsiteY13" fmla="*/ 458218 h 734698"/>
              <a:gd name="connsiteX14" fmla="*/ 43198 w 432892"/>
              <a:gd name="connsiteY14" fmla="*/ 501418 h 734698"/>
              <a:gd name="connsiteX15" fmla="*/ 34558 w 432892"/>
              <a:gd name="connsiteY15" fmla="*/ 527338 h 734698"/>
              <a:gd name="connsiteX16" fmla="*/ 43198 w 432892"/>
              <a:gd name="connsiteY16" fmla="*/ 665578 h 734698"/>
              <a:gd name="connsiteX17" fmla="*/ 69117 w 432892"/>
              <a:gd name="connsiteY17" fmla="*/ 717418 h 734698"/>
              <a:gd name="connsiteX18" fmla="*/ 138234 w 432892"/>
              <a:gd name="connsiteY18" fmla="*/ 734698 h 734698"/>
              <a:gd name="connsiteX19" fmla="*/ 233271 w 432892"/>
              <a:gd name="connsiteY19" fmla="*/ 726058 h 734698"/>
              <a:gd name="connsiteX20" fmla="*/ 267829 w 432892"/>
              <a:gd name="connsiteY20" fmla="*/ 665578 h 734698"/>
              <a:gd name="connsiteX21" fmla="*/ 285109 w 432892"/>
              <a:gd name="connsiteY21" fmla="*/ 648298 h 734698"/>
              <a:gd name="connsiteX22" fmla="*/ 311028 w 432892"/>
              <a:gd name="connsiteY22" fmla="*/ 553258 h 734698"/>
              <a:gd name="connsiteX23" fmla="*/ 354226 w 432892"/>
              <a:gd name="connsiteY23" fmla="*/ 501418 h 734698"/>
              <a:gd name="connsiteX24" fmla="*/ 380145 w 432892"/>
              <a:gd name="connsiteY24" fmla="*/ 466858 h 734698"/>
              <a:gd name="connsiteX25" fmla="*/ 397424 w 432892"/>
              <a:gd name="connsiteY25" fmla="*/ 415018 h 734698"/>
              <a:gd name="connsiteX26" fmla="*/ 406064 w 432892"/>
              <a:gd name="connsiteY26" fmla="*/ 380458 h 734698"/>
              <a:gd name="connsiteX27" fmla="*/ 423343 w 432892"/>
              <a:gd name="connsiteY27" fmla="*/ 328618 h 734698"/>
              <a:gd name="connsiteX28" fmla="*/ 431983 w 432892"/>
              <a:gd name="connsiteY28" fmla="*/ 302698 h 734698"/>
              <a:gd name="connsiteX29" fmla="*/ 423343 w 432892"/>
              <a:gd name="connsiteY29" fmla="*/ 164458 h 734698"/>
              <a:gd name="connsiteX30" fmla="*/ 371505 w 432892"/>
              <a:gd name="connsiteY30" fmla="*/ 147178 h 734698"/>
              <a:gd name="connsiteX31" fmla="*/ 354226 w 432892"/>
              <a:gd name="connsiteY31" fmla="*/ 121258 h 734698"/>
              <a:gd name="connsiteX32" fmla="*/ 328307 w 432892"/>
              <a:gd name="connsiteY32" fmla="*/ 103978 h 734698"/>
              <a:gd name="connsiteX33" fmla="*/ 319667 w 432892"/>
              <a:gd name="connsiteY33" fmla="*/ 78058 h 734698"/>
              <a:gd name="connsiteX34" fmla="*/ 311028 w 432892"/>
              <a:gd name="connsiteY34" fmla="*/ 60778 h 73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32892" h="734698">
                <a:moveTo>
                  <a:pt x="328307" y="129898"/>
                </a:moveTo>
                <a:cubicBezTo>
                  <a:pt x="324526" y="103432"/>
                  <a:pt x="327736" y="63778"/>
                  <a:pt x="302388" y="43498"/>
                </a:cubicBezTo>
                <a:cubicBezTo>
                  <a:pt x="295277" y="37809"/>
                  <a:pt x="285109" y="37738"/>
                  <a:pt x="276469" y="34858"/>
                </a:cubicBezTo>
                <a:cubicBezTo>
                  <a:pt x="270709" y="26218"/>
                  <a:pt x="267830" y="14698"/>
                  <a:pt x="259190" y="8938"/>
                </a:cubicBezTo>
                <a:cubicBezTo>
                  <a:pt x="229752" y="-10688"/>
                  <a:pt x="140070" y="7986"/>
                  <a:pt x="129595" y="8938"/>
                </a:cubicBezTo>
                <a:cubicBezTo>
                  <a:pt x="69433" y="28993"/>
                  <a:pt x="133833" y="3232"/>
                  <a:pt x="86396" y="34858"/>
                </a:cubicBezTo>
                <a:cubicBezTo>
                  <a:pt x="54954" y="55820"/>
                  <a:pt x="54366" y="43006"/>
                  <a:pt x="34558" y="69418"/>
                </a:cubicBezTo>
                <a:cubicBezTo>
                  <a:pt x="22098" y="86032"/>
                  <a:pt x="0" y="121258"/>
                  <a:pt x="0" y="121258"/>
                </a:cubicBezTo>
                <a:cubicBezTo>
                  <a:pt x="2880" y="138538"/>
                  <a:pt x="2488" y="156695"/>
                  <a:pt x="8639" y="173098"/>
                </a:cubicBezTo>
                <a:cubicBezTo>
                  <a:pt x="12742" y="184040"/>
                  <a:pt x="45297" y="203297"/>
                  <a:pt x="51838" y="207658"/>
                </a:cubicBezTo>
                <a:cubicBezTo>
                  <a:pt x="94542" y="271717"/>
                  <a:pt x="82323" y="239134"/>
                  <a:pt x="95036" y="302698"/>
                </a:cubicBezTo>
                <a:cubicBezTo>
                  <a:pt x="92156" y="340138"/>
                  <a:pt x="91053" y="377757"/>
                  <a:pt x="86396" y="415018"/>
                </a:cubicBezTo>
                <a:cubicBezTo>
                  <a:pt x="85266" y="424055"/>
                  <a:pt x="82443" y="433129"/>
                  <a:pt x="77757" y="440938"/>
                </a:cubicBezTo>
                <a:cubicBezTo>
                  <a:pt x="73566" y="447923"/>
                  <a:pt x="66237" y="452458"/>
                  <a:pt x="60477" y="458218"/>
                </a:cubicBezTo>
                <a:cubicBezTo>
                  <a:pt x="54717" y="472618"/>
                  <a:pt x="48643" y="486896"/>
                  <a:pt x="43198" y="501418"/>
                </a:cubicBezTo>
                <a:cubicBezTo>
                  <a:pt x="40000" y="509946"/>
                  <a:pt x="34558" y="518231"/>
                  <a:pt x="34558" y="527338"/>
                </a:cubicBezTo>
                <a:cubicBezTo>
                  <a:pt x="34558" y="573508"/>
                  <a:pt x="38365" y="619662"/>
                  <a:pt x="43198" y="665578"/>
                </a:cubicBezTo>
                <a:cubicBezTo>
                  <a:pt x="44637" y="679250"/>
                  <a:pt x="58740" y="709116"/>
                  <a:pt x="69117" y="717418"/>
                </a:cubicBezTo>
                <a:cubicBezTo>
                  <a:pt x="77972" y="724503"/>
                  <a:pt x="136083" y="734268"/>
                  <a:pt x="138234" y="734698"/>
                </a:cubicBezTo>
                <a:cubicBezTo>
                  <a:pt x="169913" y="731818"/>
                  <a:pt x="203315" y="736757"/>
                  <a:pt x="233271" y="726058"/>
                </a:cubicBezTo>
                <a:cubicBezTo>
                  <a:pt x="262501" y="715618"/>
                  <a:pt x="255999" y="685296"/>
                  <a:pt x="267829" y="665578"/>
                </a:cubicBezTo>
                <a:cubicBezTo>
                  <a:pt x="272020" y="658593"/>
                  <a:pt x="279349" y="654058"/>
                  <a:pt x="285109" y="648298"/>
                </a:cubicBezTo>
                <a:cubicBezTo>
                  <a:pt x="289746" y="625110"/>
                  <a:pt x="298498" y="572054"/>
                  <a:pt x="311028" y="553258"/>
                </a:cubicBezTo>
                <a:cubicBezTo>
                  <a:pt x="349217" y="495972"/>
                  <a:pt x="304335" y="559626"/>
                  <a:pt x="354226" y="501418"/>
                </a:cubicBezTo>
                <a:cubicBezTo>
                  <a:pt x="363597" y="490485"/>
                  <a:pt x="371505" y="478378"/>
                  <a:pt x="380145" y="466858"/>
                </a:cubicBezTo>
                <a:cubicBezTo>
                  <a:pt x="385905" y="449578"/>
                  <a:pt x="393006" y="432689"/>
                  <a:pt x="397424" y="415018"/>
                </a:cubicBezTo>
                <a:cubicBezTo>
                  <a:pt x="400304" y="403498"/>
                  <a:pt x="402652" y="391832"/>
                  <a:pt x="406064" y="380458"/>
                </a:cubicBezTo>
                <a:cubicBezTo>
                  <a:pt x="411298" y="363012"/>
                  <a:pt x="417583" y="345898"/>
                  <a:pt x="423343" y="328618"/>
                </a:cubicBezTo>
                <a:lnTo>
                  <a:pt x="431983" y="302698"/>
                </a:lnTo>
                <a:cubicBezTo>
                  <a:pt x="429103" y="256618"/>
                  <a:pt x="440077" y="207489"/>
                  <a:pt x="423343" y="164458"/>
                </a:cubicBezTo>
                <a:cubicBezTo>
                  <a:pt x="416742" y="147482"/>
                  <a:pt x="371505" y="147178"/>
                  <a:pt x="371505" y="147178"/>
                </a:cubicBezTo>
                <a:cubicBezTo>
                  <a:pt x="365745" y="138538"/>
                  <a:pt x="361568" y="128601"/>
                  <a:pt x="354226" y="121258"/>
                </a:cubicBezTo>
                <a:cubicBezTo>
                  <a:pt x="346884" y="113915"/>
                  <a:pt x="334794" y="112086"/>
                  <a:pt x="328307" y="103978"/>
                </a:cubicBezTo>
                <a:cubicBezTo>
                  <a:pt x="322618" y="96866"/>
                  <a:pt x="323049" y="86514"/>
                  <a:pt x="319667" y="78058"/>
                </a:cubicBezTo>
                <a:cubicBezTo>
                  <a:pt x="317275" y="72079"/>
                  <a:pt x="313908" y="66538"/>
                  <a:pt x="311028" y="60778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0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981119" y="5224625"/>
            <a:ext cx="5855621" cy="61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42857" y="5213835"/>
            <a:ext cx="579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Any sequence </a:t>
            </a:r>
            <a:r>
              <a:rPr lang="en-US" sz="1800" dirty="0" smtClean="0"/>
              <a:t>within </a:t>
            </a:r>
            <a:r>
              <a:rPr lang="en-US" sz="1800" dirty="0" smtClean="0"/>
              <a:t>a specified </a:t>
            </a:r>
            <a:r>
              <a:rPr lang="en-US" sz="1800" b="1" dirty="0" smtClean="0"/>
              <a:t>edit distance</a:t>
            </a:r>
            <a:r>
              <a:rPr lang="en-US" sz="1800" dirty="0" smtClean="0"/>
              <a:t> or similarity from the cluster center is recruited by the cluster center.</a:t>
            </a:r>
          </a:p>
        </p:txBody>
      </p:sp>
      <p:sp>
        <p:nvSpPr>
          <p:cNvPr id="4" name="Curved Right Arrow 3"/>
          <p:cNvSpPr/>
          <p:nvPr/>
        </p:nvSpPr>
        <p:spPr>
          <a:xfrm flipV="1">
            <a:off x="1274427" y="1529761"/>
            <a:ext cx="1736984" cy="3651011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0807" y="2965381"/>
            <a:ext cx="3644585" cy="9599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Rounded Rectangle 4"/>
          <p:cNvSpPr/>
          <p:nvPr/>
        </p:nvSpPr>
        <p:spPr>
          <a:xfrm>
            <a:off x="3876596" y="1628176"/>
            <a:ext cx="4111590" cy="7346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81109" y="4569755"/>
            <a:ext cx="4471671" cy="6617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410558" y="2762497"/>
            <a:ext cx="868335" cy="1490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99420" y="3024948"/>
            <a:ext cx="384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3. Repeat until no more </a:t>
            </a:r>
          </a:p>
          <a:p>
            <a:r>
              <a:rPr lang="en-US" sz="2400" b="1" dirty="0" smtClean="0"/>
              <a:t>sequences remain.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Greedy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01639"/>
              </p:ext>
            </p:extLst>
          </p:nvPr>
        </p:nvGraphicFramePr>
        <p:xfrm>
          <a:off x="446246" y="1548977"/>
          <a:ext cx="8264511" cy="375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4837"/>
                <a:gridCol w="2754837"/>
                <a:gridCol w="27548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Length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Abundance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k-</a:t>
                      </a:r>
                      <a:r>
                        <a:rPr lang="en-US" b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mers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429245" y="367472"/>
            <a:ext cx="4111590" cy="5663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586" y="3000371"/>
            <a:ext cx="1565247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2889" y="3805598"/>
            <a:ext cx="590254" cy="619942"/>
          </a:xfrm>
          <a:prstGeom prst="rect">
            <a:avLst/>
          </a:prstGeom>
          <a:noFill/>
        </p:spPr>
        <p:txBody>
          <a:bodyPr wrap="none" lIns="156746" tIns="78373" rIns="156746" bIns="78373" rtlCol="0">
            <a:spAutoFit/>
          </a:bodyPr>
          <a:lstStyle/>
          <a:p>
            <a:r>
              <a:rPr lang="en-US" sz="3000" b="1" dirty="0"/>
              <a:t>…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97586" y="3285055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97586" y="3573794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97586" y="3847508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97587" y="4425540"/>
            <a:ext cx="71669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84763" y="3417919"/>
            <a:ext cx="232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Run fast </a:t>
            </a:r>
            <a:r>
              <a:rPr lang="en-US" b="1" dirty="0" err="1" smtClean="0"/>
              <a:t>deduplication</a:t>
            </a:r>
            <a:endParaRPr lang="en-US" b="1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197586" y="4729649"/>
            <a:ext cx="613979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62986" y="3000371"/>
            <a:ext cx="0" cy="92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629400" y="2664598"/>
            <a:ext cx="5976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4501" y="2693729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7932" y="3090021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27016" y="2957046"/>
            <a:ext cx="541590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56799" y="2300004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68274" y="4058410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68274" y="4353152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56799" y="4044833"/>
            <a:ext cx="0" cy="460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11671" y="3156508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44" y="2231324"/>
            <a:ext cx="2367614" cy="28608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8" name="TextBox 37"/>
          <p:cNvSpPr txBox="1"/>
          <p:nvPr/>
        </p:nvSpPr>
        <p:spPr>
          <a:xfrm>
            <a:off x="274988" y="5680047"/>
            <a:ext cx="310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CD-HIT </a:t>
            </a:r>
            <a:r>
              <a:rPr lang="en-US" dirty="0" smtClean="0"/>
              <a:t>(Li et al. 2006)</a:t>
            </a:r>
          </a:p>
          <a:p>
            <a:r>
              <a:rPr lang="en-US" b="1" dirty="0" smtClean="0"/>
              <a:t>UCLUST </a:t>
            </a:r>
            <a:r>
              <a:rPr lang="en-US" dirty="0" smtClean="0"/>
              <a:t>(Edgar 2010)</a:t>
            </a:r>
            <a:br>
              <a:rPr lang="en-US" dirty="0" smtClean="0"/>
            </a:br>
            <a:r>
              <a:rPr lang="en-US" b="1" dirty="0" smtClean="0"/>
              <a:t>DNACLUST</a:t>
            </a:r>
            <a:r>
              <a:rPr lang="en-US" dirty="0" smtClean="0"/>
              <a:t> (</a:t>
            </a:r>
            <a:r>
              <a:rPr lang="en-US" dirty="0" err="1" smtClean="0"/>
              <a:t>Ghodsi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2011)</a:t>
            </a:r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3296231" y="5752551"/>
            <a:ext cx="227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UCLUST</a:t>
            </a:r>
            <a:r>
              <a:rPr lang="en-US" dirty="0" smtClean="0"/>
              <a:t> (Edgar 2010)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6123406" y="5722126"/>
            <a:ext cx="285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AbundantOTU</a:t>
            </a:r>
            <a:r>
              <a:rPr lang="en-US" dirty="0" smtClean="0"/>
              <a:t> (Ye 2010)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9742" y="2128547"/>
            <a:ext cx="232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Longest remaining sequence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2999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33757" y="339389"/>
            <a:ext cx="4471671" cy="5010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4525" y="2289941"/>
            <a:ext cx="1200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ourier"/>
                <a:cs typeface="Courier"/>
              </a:rPr>
              <a:t>ATGTGA</a:t>
            </a:r>
          </a:p>
          <a:p>
            <a:r>
              <a:rPr lang="en-US" sz="2200" dirty="0">
                <a:solidFill>
                  <a:schemeClr val="accent2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|||</a:t>
            </a:r>
            <a:r>
              <a:rPr lang="en-US" sz="2200" dirty="0" smtClean="0">
                <a:solidFill>
                  <a:srgbClr val="C0504D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rgbClr val="77933C"/>
                </a:solidFill>
                <a:latin typeface="Courier"/>
                <a:cs typeface="Courier"/>
              </a:rPr>
              <a:t>|</a:t>
            </a:r>
          </a:p>
          <a:p>
            <a:r>
              <a:rPr lang="en-US" sz="2200" dirty="0" smtClean="0">
                <a:latin typeface="Courier"/>
                <a:cs typeface="Courier"/>
              </a:rPr>
              <a:t>-TGTCA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02254" y="5400758"/>
            <a:ext cx="43403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i="1" dirty="0" smtClean="0">
                <a:latin typeface="Courier"/>
                <a:cs typeface="Courier"/>
              </a:rPr>
              <a:t>k=2</a:t>
            </a:r>
            <a:r>
              <a:rPr lang="en-US" dirty="0" smtClean="0">
                <a:latin typeface="Courier"/>
                <a:cs typeface="Courier"/>
              </a:rPr>
              <a:t>  AA AC AG AT .. TG TT</a:t>
            </a:r>
          </a:p>
          <a:p>
            <a:r>
              <a:rPr lang="en-US" dirty="0" smtClean="0">
                <a:latin typeface="Courier"/>
                <a:cs typeface="Courier"/>
              </a:rPr>
              <a:t>ATGTGA: [0  0  </a:t>
            </a:r>
            <a:r>
              <a:rPr lang="en-US" dirty="0">
                <a:latin typeface="Courier"/>
                <a:cs typeface="Courier"/>
              </a:rPr>
              <a:t>0</a:t>
            </a:r>
            <a:r>
              <a:rPr lang="en-US" dirty="0" smtClean="0">
                <a:latin typeface="Courier"/>
                <a:cs typeface="Courier"/>
              </a:rPr>
              <a:t>  1  .. 2  0]</a:t>
            </a:r>
          </a:p>
          <a:p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smtClean="0">
                <a:latin typeface="Courier"/>
                <a:cs typeface="Courier"/>
              </a:rPr>
              <a:t>TGTCA: [0  0  0  0  .. 1  0]</a:t>
            </a:r>
            <a:endParaRPr lang="en-US" dirty="0">
              <a:latin typeface="Courier"/>
              <a:cs typeface="Courier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605703"/>
              </p:ext>
            </p:extLst>
          </p:nvPr>
        </p:nvGraphicFramePr>
        <p:xfrm>
          <a:off x="5365093" y="2587969"/>
          <a:ext cx="9875707" cy="6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3" name="Document" r:id="rId4" imgW="5486400" imgH="381000" progId="Word.Document.12">
                  <p:embed/>
                </p:oleObj>
              </mc:Choice>
              <mc:Fallback>
                <p:oleObj name="Document" r:id="rId4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093" y="2587969"/>
                        <a:ext cx="9875707" cy="6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1091" y="3510215"/>
            <a:ext cx="344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Substitutions, insertions, deletions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89573" y="1552390"/>
            <a:ext cx="3625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(</a:t>
            </a:r>
            <a:r>
              <a:rPr lang="en-US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Levenshtein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distance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12441" y="4780333"/>
            <a:ext cx="2102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K-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mer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distance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107085" y="1552390"/>
            <a:ext cx="139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Similarity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63721" y="1479972"/>
            <a:ext cx="0" cy="2768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54525" y="4248952"/>
            <a:ext cx="64798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6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95839" y="2647480"/>
            <a:ext cx="1145835" cy="4678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70485" y="1557690"/>
            <a:ext cx="6187508" cy="1164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70485" y="1711453"/>
            <a:ext cx="618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How to calculate </a:t>
            </a:r>
            <a:r>
              <a:rPr lang="en-US" sz="2400" b="1" dirty="0" smtClean="0">
                <a:latin typeface="Calibri"/>
                <a:cs typeface="Calibri"/>
              </a:rPr>
              <a:t>edit distance </a:t>
            </a:r>
            <a:r>
              <a:rPr lang="en-US" sz="2400" dirty="0" smtClean="0">
                <a:latin typeface="Calibri"/>
                <a:cs typeface="Calibri"/>
              </a:rPr>
              <a:t>between: </a:t>
            </a:r>
          </a:p>
          <a:p>
            <a:pPr algn="ctr"/>
            <a:r>
              <a:rPr lang="en-US" sz="2400" dirty="0" smtClean="0">
                <a:latin typeface="Courier"/>
                <a:cs typeface="Courier"/>
              </a:rPr>
              <a:t>AGGTATCGC</a:t>
            </a:r>
            <a:r>
              <a:rPr lang="en-US" sz="2400" dirty="0" smtClean="0">
                <a:latin typeface="Calibri"/>
                <a:cs typeface="Calibri"/>
              </a:rPr>
              <a:t> and </a:t>
            </a:r>
            <a:r>
              <a:rPr lang="en-US" sz="2400" dirty="0" smtClean="0">
                <a:latin typeface="Courier"/>
                <a:cs typeface="Courier"/>
              </a:rPr>
              <a:t>ATGGC</a:t>
            </a:r>
            <a:r>
              <a:rPr lang="en-US" sz="2400" dirty="0" smtClean="0">
                <a:cs typeface="Calibri"/>
              </a:rPr>
              <a:t>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895839" y="5015064"/>
            <a:ext cx="1145835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853866" y="4309869"/>
            <a:ext cx="5345796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32860" y="4473864"/>
            <a:ext cx="314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Dynamic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800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8407" y="928431"/>
            <a:ext cx="2358509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60418" y="223236"/>
            <a:ext cx="6445321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9134" y="387231"/>
            <a:ext cx="6006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Break down problem into </a:t>
            </a:r>
            <a:r>
              <a:rPr lang="en-US" sz="2400" i="1" dirty="0" smtClean="0">
                <a:latin typeface="Calibri"/>
                <a:cs typeface="Calibri"/>
              </a:rPr>
              <a:t>easier</a:t>
            </a:r>
            <a:r>
              <a:rPr lang="en-US" sz="2400" dirty="0" smtClean="0">
                <a:latin typeface="Calibri"/>
                <a:cs typeface="Calibri"/>
              </a:rPr>
              <a:t> sub-problems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15102" y="1586161"/>
            <a:ext cx="849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Courier"/>
                <a:cs typeface="Courier"/>
              </a:rPr>
              <a:t>M(</a:t>
            </a:r>
            <a:r>
              <a:rPr lang="en-US" sz="2400" b="1" i="1" dirty="0" err="1" smtClean="0">
                <a:latin typeface="Courier"/>
                <a:cs typeface="Courier"/>
              </a:rPr>
              <a:t>n,m</a:t>
            </a:r>
            <a:r>
              <a:rPr lang="en-US" sz="2400" b="1" i="1" dirty="0" smtClean="0">
                <a:latin typeface="Courier"/>
                <a:cs typeface="Courier"/>
              </a:rPr>
              <a:t>) </a:t>
            </a:r>
            <a:r>
              <a:rPr lang="en-US" sz="2400" b="1" i="1" dirty="0" smtClean="0"/>
              <a:t>– </a:t>
            </a:r>
            <a:r>
              <a:rPr lang="en-US" sz="2400" dirty="0" smtClean="0"/>
              <a:t>Table storing solutions to sub-problems for aligning pattern and the text of lengths </a:t>
            </a:r>
            <a:r>
              <a:rPr lang="en-US" sz="2400" b="1" i="1" dirty="0" smtClean="0"/>
              <a:t>n</a:t>
            </a:r>
            <a:r>
              <a:rPr lang="en-US" sz="2400" dirty="0" smtClean="0"/>
              <a:t> and </a:t>
            </a:r>
            <a:r>
              <a:rPr lang="en-US" sz="2400" b="1" i="1" dirty="0" smtClean="0"/>
              <a:t>m</a:t>
            </a:r>
            <a:r>
              <a:rPr lang="en-US" sz="2400" dirty="0" smtClean="0"/>
              <a:t>,</a:t>
            </a:r>
            <a:r>
              <a:rPr lang="en-US" sz="2400" b="1" i="1" dirty="0" smtClean="0"/>
              <a:t> </a:t>
            </a:r>
            <a:r>
              <a:rPr lang="en-US" sz="2400" dirty="0" smtClean="0"/>
              <a:t>respectively.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2537" y="5949162"/>
            <a:ext cx="7954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Compute </a:t>
            </a:r>
            <a:r>
              <a:rPr lang="en-US" sz="2400" b="1" i="1" dirty="0">
                <a:latin typeface="Courier"/>
                <a:cs typeface="Courier"/>
              </a:rPr>
              <a:t>M</a:t>
            </a:r>
            <a:r>
              <a:rPr lang="en-US" sz="2400" b="1" i="1" dirty="0" smtClean="0">
                <a:latin typeface="Courier"/>
                <a:cs typeface="Courier"/>
              </a:rPr>
              <a:t>(</a:t>
            </a:r>
            <a:r>
              <a:rPr lang="en-US" sz="2400" b="1" i="1" dirty="0" err="1">
                <a:latin typeface="Courier"/>
                <a:cs typeface="Courier"/>
              </a:rPr>
              <a:t>i</a:t>
            </a:r>
            <a:r>
              <a:rPr lang="en-US" sz="2400" b="1" i="1" dirty="0" err="1" smtClean="0">
                <a:latin typeface="Courier"/>
                <a:cs typeface="Courier"/>
              </a:rPr>
              <a:t>,</a:t>
            </a:r>
            <a:r>
              <a:rPr lang="en-US" sz="2400" b="1" i="1" dirty="0" err="1">
                <a:latin typeface="Courier"/>
                <a:cs typeface="Courier"/>
              </a:rPr>
              <a:t>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dirty="0" smtClean="0"/>
              <a:t> using previously computed smaller values!</a:t>
            </a:r>
            <a:endParaRPr lang="en-US" sz="2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61994" y="5378820"/>
            <a:ext cx="8848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err="1">
                <a:latin typeface="Courier"/>
                <a:cs typeface="Courier"/>
              </a:rPr>
              <a:t>i,j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b="1" i="1" dirty="0" smtClean="0"/>
              <a:t> – minimum edit distance</a:t>
            </a:r>
            <a:r>
              <a:rPr lang="en-US" sz="2400" dirty="0" smtClean="0"/>
              <a:t> of aligning </a:t>
            </a:r>
            <a:r>
              <a:rPr lang="en-US" sz="2400" b="1" i="1" dirty="0" smtClean="0">
                <a:latin typeface="Calibri"/>
                <a:cs typeface="Calibri"/>
              </a:rPr>
              <a:t>pattern</a:t>
            </a:r>
            <a:r>
              <a:rPr lang="en-US" sz="2400" b="1" i="1" baseline="-25000" dirty="0">
                <a:latin typeface="Courier"/>
                <a:cs typeface="Courier"/>
              </a:rPr>
              <a:t>0</a:t>
            </a:r>
            <a:r>
              <a:rPr lang="en-US" sz="2400" b="1" i="1" baseline="-25000" dirty="0" smtClean="0">
                <a:latin typeface="Courier"/>
                <a:cs typeface="Courier"/>
              </a:rPr>
              <a:t>..i</a:t>
            </a:r>
            <a:r>
              <a:rPr lang="en-US" sz="2400" b="1" i="1" dirty="0" smtClean="0"/>
              <a:t> </a:t>
            </a:r>
            <a:r>
              <a:rPr lang="en-US" sz="2400" dirty="0" smtClean="0"/>
              <a:t>to </a:t>
            </a:r>
            <a:r>
              <a:rPr lang="en-US" sz="2400" b="1" i="1" dirty="0" smtClean="0"/>
              <a:t>text</a:t>
            </a:r>
            <a:r>
              <a:rPr lang="en-US" sz="2400" b="1" i="1" baseline="-25000" dirty="0">
                <a:latin typeface="Courier"/>
                <a:cs typeface="Courier"/>
              </a:rPr>
              <a:t>0</a:t>
            </a:r>
            <a:r>
              <a:rPr lang="en-US" sz="2400" b="1" i="1" baseline="-25000" dirty="0" smtClean="0">
                <a:latin typeface="Courier"/>
                <a:cs typeface="Courier"/>
              </a:rPr>
              <a:t>..j</a:t>
            </a:r>
            <a:endParaRPr lang="en-US" sz="2400" dirty="0">
              <a:latin typeface="Courier"/>
              <a:cs typeface="Courier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29459"/>
              </p:ext>
            </p:extLst>
          </p:nvPr>
        </p:nvGraphicFramePr>
        <p:xfrm>
          <a:off x="2589587" y="2918276"/>
          <a:ext cx="3414972" cy="2460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</a:tblGrid>
              <a:tr h="307568"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7568"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sz="14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36174" y="2426570"/>
            <a:ext cx="110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Text (</a:t>
            </a:r>
            <a:r>
              <a:rPr lang="en-US" sz="2000" b="1" i="1" dirty="0" smtClean="0">
                <a:latin typeface="Cambria Math"/>
                <a:cs typeface="Cambria Math"/>
              </a:rPr>
              <a:t>t)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417998" y="3937639"/>
            <a:ext cx="148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Pattern (</a:t>
            </a:r>
            <a:r>
              <a:rPr lang="en-US" sz="2000" b="1" i="1" dirty="0" smtClean="0">
                <a:latin typeface="Cambria Math"/>
                <a:cs typeface="Cambria Math"/>
              </a:rPr>
              <a:t>p)</a:t>
            </a:r>
            <a:endParaRPr lang="en-US" sz="2000" b="1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6152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465491"/>
              </p:ext>
            </p:extLst>
          </p:nvPr>
        </p:nvGraphicFramePr>
        <p:xfrm>
          <a:off x="2287199" y="64121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66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b="1" dirty="0">
                        <a:solidFill>
                          <a:srgbClr val="FF6600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"/>
                          <a:cs typeface="Courier"/>
                        </a:rPr>
                        <a:t>?</a:t>
                      </a:r>
                      <a:endParaRPr lang="en-US" b="1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1720" y="4687176"/>
            <a:ext cx="104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M(2,4) = </a:t>
            </a:r>
            <a:endParaRPr lang="en-US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209075" y="5456027"/>
            <a:ext cx="7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AGG</a:t>
            </a:r>
            <a:r>
              <a:rPr lang="en-US" dirty="0" smtClean="0">
                <a:latin typeface="Courier"/>
                <a:cs typeface="Courier"/>
              </a:rPr>
              <a:t>T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A--</a:t>
            </a:r>
            <a:r>
              <a:rPr lang="en-US" dirty="0" smtClean="0">
                <a:latin typeface="Courier"/>
                <a:cs typeface="Courier"/>
              </a:rPr>
              <a:t>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0553" y="4605735"/>
            <a:ext cx="87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AGGT</a:t>
            </a:r>
            <a:r>
              <a:rPr lang="en-US" dirty="0" smtClean="0">
                <a:latin typeface="Courier"/>
                <a:cs typeface="Courier"/>
              </a:rPr>
              <a:t>-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A---</a:t>
            </a:r>
            <a:r>
              <a:rPr lang="en-US" dirty="0" smtClean="0">
                <a:latin typeface="Courier"/>
                <a:cs typeface="Courier"/>
              </a:rPr>
              <a:t>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09075" y="3757238"/>
            <a:ext cx="7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AGG</a:t>
            </a:r>
            <a:r>
              <a:rPr lang="en-US" dirty="0" smtClean="0">
                <a:latin typeface="Courier"/>
                <a:cs typeface="Courier"/>
              </a:rPr>
              <a:t>T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A-T</a:t>
            </a:r>
            <a:r>
              <a:rPr lang="en-US" dirty="0" smtClean="0">
                <a:latin typeface="Courier"/>
                <a:cs typeface="Courier"/>
              </a:rPr>
              <a:t>-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2490426" y="3965044"/>
            <a:ext cx="276469" cy="1944000"/>
          </a:xfrm>
          <a:prstGeom prst="leftBrace">
            <a:avLst>
              <a:gd name="adj1" fmla="val 172663"/>
              <a:gd name="adj2" fmla="val 4911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15580" y="4687176"/>
            <a:ext cx="60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min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44650" y="3988281"/>
            <a:ext cx="285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Align </a:t>
            </a:r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0..2</a:t>
            </a:r>
            <a:r>
              <a:rPr lang="en-US" sz="16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0..3</a:t>
            </a:r>
            <a:r>
              <a:rPr lang="en-US" sz="1600" b="1" dirty="0" smtClean="0"/>
              <a:t> + gap in </a:t>
            </a:r>
            <a:r>
              <a:rPr lang="en-US" sz="1600" b="1" dirty="0" smtClean="0">
                <a:latin typeface="Courier"/>
                <a:cs typeface="Courier"/>
              </a:rPr>
              <a:t>p</a:t>
            </a:r>
            <a:endParaRPr lang="en-US" sz="1600" b="1" i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7129" y="130372"/>
            <a:ext cx="110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Text (</a:t>
            </a:r>
            <a:r>
              <a:rPr lang="en-US" sz="2000" b="1" i="1" dirty="0" smtClean="0">
                <a:latin typeface="Cambria Math"/>
                <a:cs typeface="Cambria Math"/>
              </a:rPr>
              <a:t>t)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217942" y="1924519"/>
            <a:ext cx="148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Pattern (</a:t>
            </a:r>
            <a:r>
              <a:rPr lang="en-US" sz="2000" b="1" i="1" dirty="0" smtClean="0">
                <a:latin typeface="Cambria Math"/>
                <a:cs typeface="Cambria Math"/>
              </a:rPr>
              <a:t>p)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4650" y="4798940"/>
            <a:ext cx="2770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accent3">
                    <a:lumMod val="75000"/>
                  </a:schemeClr>
                </a:solidFill>
              </a:rPr>
              <a:t>Align </a:t>
            </a:r>
            <a:r>
              <a:rPr lang="en-US" sz="1600" b="1" i="1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0..1</a:t>
            </a:r>
            <a:r>
              <a:rPr lang="en-US" sz="1600" b="1" i="1" baseline="-25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to 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0..4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b="1" dirty="0" smtClean="0"/>
              <a:t>+ </a:t>
            </a:r>
            <a:r>
              <a:rPr lang="en-US" sz="1600" b="1" dirty="0"/>
              <a:t>gap in </a:t>
            </a:r>
            <a:r>
              <a:rPr lang="en-US" sz="1600" b="1" dirty="0" smtClean="0">
                <a:latin typeface="Courier"/>
                <a:cs typeface="Courier"/>
              </a:rPr>
              <a:t>t</a:t>
            </a:r>
            <a:endParaRPr lang="en-US" sz="1600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44650" y="5544570"/>
            <a:ext cx="302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6600"/>
                </a:solidFill>
              </a:rPr>
              <a:t>Align </a:t>
            </a:r>
            <a:r>
              <a:rPr lang="en-US" sz="1600" b="1" i="1" dirty="0" smtClean="0">
                <a:solidFill>
                  <a:srgbClr val="FF6600"/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rgbClr val="FF6600"/>
                </a:solidFill>
                <a:latin typeface="Courier"/>
                <a:cs typeface="Courier"/>
              </a:rPr>
              <a:t>0..1</a:t>
            </a:r>
            <a:r>
              <a:rPr lang="en-US" sz="1600" b="1" i="1" baseline="-25000" dirty="0" smtClean="0">
                <a:solidFill>
                  <a:srgbClr val="FF6600"/>
                </a:solidFill>
              </a:rPr>
              <a:t> </a:t>
            </a:r>
            <a:r>
              <a:rPr lang="en-US" sz="1600" b="1" dirty="0" smtClean="0">
                <a:solidFill>
                  <a:srgbClr val="FF6600"/>
                </a:solidFill>
              </a:rPr>
              <a:t>to </a:t>
            </a:r>
            <a:r>
              <a:rPr lang="en-US" sz="1600" b="1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rgbClr val="FF6600"/>
                </a:solidFill>
                <a:latin typeface="Courier"/>
                <a:cs typeface="Courier"/>
              </a:rPr>
              <a:t>0..3</a:t>
            </a:r>
            <a:r>
              <a:rPr lang="en-US" sz="1600" b="1" dirty="0" smtClean="0">
                <a:solidFill>
                  <a:srgbClr val="FF6600"/>
                </a:solidFill>
              </a:rPr>
              <a:t> </a:t>
            </a:r>
            <a:r>
              <a:rPr lang="en-US" sz="1600" b="1" dirty="0" smtClean="0"/>
              <a:t>+ cost(‘T’,’T’)</a:t>
            </a:r>
            <a:endParaRPr lang="en-US" sz="16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568626" y="63337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94331" y="6333796"/>
            <a:ext cx="104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M(2,4) =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2001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9352" y="1691101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700989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7248" y="1002561"/>
            <a:ext cx="12018209" cy="603001"/>
          </a:xfrm>
          <a:prstGeom prst="rect">
            <a:avLst/>
          </a:prstGeom>
        </p:spPr>
      </p:pic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1153374"/>
            <a:ext cx="3300644" cy="38785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974631" y="1700989"/>
            <a:ext cx="4876942" cy="1403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995533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3683" y="595081"/>
            <a:ext cx="52059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ambria Math"/>
                <a:cs typeface="Cambria Math"/>
              </a:rPr>
              <a:t>d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550298" y="3650853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070893" y="1905941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2261" y="4122782"/>
            <a:ext cx="707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Optimal edit distance </a:t>
            </a:r>
            <a:r>
              <a:rPr lang="en-US" sz="2400" dirty="0" smtClean="0"/>
              <a:t>will</a:t>
            </a:r>
          </a:p>
          <a:p>
            <a:r>
              <a:rPr lang="en-US" sz="2400" dirty="0" smtClean="0"/>
              <a:t>be </a:t>
            </a:r>
            <a:r>
              <a:rPr lang="en-US" sz="2400" dirty="0" smtClean="0"/>
              <a:t>located </a:t>
            </a:r>
            <a:r>
              <a:rPr lang="en-US" sz="2400" b="1" i="1" dirty="0" err="1" smtClean="0"/>
              <a:t>M</a:t>
            </a:r>
            <a:r>
              <a:rPr lang="en-US" sz="2400" i="1" baseline="-25000" dirty="0" err="1" smtClean="0"/>
              <a:t>ij</a:t>
            </a:r>
            <a:endParaRPr lang="en-US" sz="2400" i="1" baseline="-25000" dirty="0" smtClean="0"/>
          </a:p>
        </p:txBody>
      </p:sp>
      <p:sp>
        <p:nvSpPr>
          <p:cNvPr id="15" name="Frame 14"/>
          <p:cNvSpPr/>
          <p:nvPr/>
        </p:nvSpPr>
        <p:spPr>
          <a:xfrm>
            <a:off x="3311964" y="4401723"/>
            <a:ext cx="606971" cy="71645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4" idx="1"/>
          </p:cNvCxnSpPr>
          <p:nvPr/>
        </p:nvCxnSpPr>
        <p:spPr>
          <a:xfrm flipH="1">
            <a:off x="4105908" y="4538281"/>
            <a:ext cx="1206353" cy="187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0298" y="6051073"/>
            <a:ext cx="33677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6693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66" y="546972"/>
            <a:ext cx="3262826" cy="37302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30" y="1084941"/>
            <a:ext cx="2363162" cy="2363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-43540" y="6454939"/>
            <a:ext cx="7540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Wooley</a:t>
            </a:r>
            <a:r>
              <a:rPr lang="en-US" sz="1000" i="1" dirty="0"/>
              <a:t>, John C., Adam </a:t>
            </a:r>
            <a:r>
              <a:rPr lang="en-US" sz="1000" i="1" dirty="0" err="1"/>
              <a:t>Godzik</a:t>
            </a:r>
            <a:r>
              <a:rPr lang="en-US" sz="1000" i="1" dirty="0"/>
              <a:t>, and </a:t>
            </a:r>
            <a:r>
              <a:rPr lang="en-US" sz="1000" i="1" dirty="0" err="1"/>
              <a:t>Iddo</a:t>
            </a:r>
            <a:r>
              <a:rPr lang="en-US" sz="1000" i="1" dirty="0"/>
              <a:t> Friedberg. "A primer on </a:t>
            </a:r>
            <a:r>
              <a:rPr lang="en-US" sz="1000" i="1" dirty="0" err="1"/>
              <a:t>metagenomics</a:t>
            </a:r>
            <a:r>
              <a:rPr lang="en-US" sz="1000" i="1" dirty="0"/>
              <a:t>." </a:t>
            </a:r>
            <a:r>
              <a:rPr lang="en-US" sz="1000" i="1" dirty="0" err="1"/>
              <a:t>PLoS</a:t>
            </a:r>
            <a:r>
              <a:rPr lang="en-US" sz="1000" i="1" dirty="0"/>
              <a:t> computational biology 6.2 (2010): e1000667.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21439" r="13742" b="12270"/>
          <a:stretch/>
        </p:blipFill>
        <p:spPr>
          <a:xfrm rot="11158659">
            <a:off x="2549333" y="4496118"/>
            <a:ext cx="1609197" cy="153914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64592" y="730998"/>
            <a:ext cx="1389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x 10</a:t>
            </a:r>
            <a:r>
              <a:rPr lang="en-US" sz="4000" baseline="30000" dirty="0" smtClean="0"/>
              <a:t>13</a:t>
            </a:r>
            <a:endParaRPr lang="en-US" sz="4000" dirty="0"/>
          </a:p>
        </p:txBody>
      </p:sp>
      <p:sp>
        <p:nvSpPr>
          <p:cNvPr id="26" name="TextBox 25"/>
          <p:cNvSpPr txBox="1"/>
          <p:nvPr/>
        </p:nvSpPr>
        <p:spPr>
          <a:xfrm>
            <a:off x="4234299" y="5100133"/>
            <a:ext cx="1390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x 10</a:t>
            </a:r>
            <a:r>
              <a:rPr lang="en-US" sz="4000" baseline="30000" dirty="0" smtClean="0"/>
              <a:t>14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-2" y="6621789"/>
            <a:ext cx="62973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A6A6A6"/>
                </a:solidFill>
              </a:rPr>
              <a:t>http://www.3dscience.com/</a:t>
            </a:r>
            <a:r>
              <a:rPr lang="en-US" sz="1000" dirty="0" err="1">
                <a:solidFill>
                  <a:srgbClr val="A6A6A6"/>
                </a:solidFill>
              </a:rPr>
              <a:t>img</a:t>
            </a:r>
            <a:r>
              <a:rPr lang="en-US" sz="1000" dirty="0">
                <a:solidFill>
                  <a:srgbClr val="A6A6A6"/>
                </a:solidFill>
              </a:rPr>
              <a:t>/Products/Images/</a:t>
            </a:r>
            <a:r>
              <a:rPr lang="en-US" sz="1000" dirty="0" err="1">
                <a:solidFill>
                  <a:srgbClr val="A6A6A6"/>
                </a:solidFill>
              </a:rPr>
              <a:t>clip_art</a:t>
            </a:r>
            <a:r>
              <a:rPr lang="en-US" sz="1000" dirty="0">
                <a:solidFill>
                  <a:srgbClr val="A6A6A6"/>
                </a:solidFill>
              </a:rPr>
              <a:t>/</a:t>
            </a:r>
            <a:r>
              <a:rPr lang="en-US" sz="1000" dirty="0" err="1">
                <a:solidFill>
                  <a:srgbClr val="A6A6A6"/>
                </a:solidFill>
              </a:rPr>
              <a:t>bacteria_flagellae_web.jpg</a:t>
            </a:r>
            <a:endParaRPr lang="en-US" sz="1000" dirty="0">
              <a:solidFill>
                <a:srgbClr val="A6A6A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31178" y="5974148"/>
            <a:ext cx="95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Bacteria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00866" y="6636120"/>
            <a:ext cx="43570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A6A6A6"/>
                </a:solidFill>
              </a:rPr>
              <a:t>http://</a:t>
            </a:r>
            <a:r>
              <a:rPr lang="en-US" sz="1000" dirty="0" err="1">
                <a:solidFill>
                  <a:srgbClr val="A6A6A6"/>
                </a:solidFill>
              </a:rPr>
              <a:t>www.scq.ubc.ca</a:t>
            </a:r>
            <a:r>
              <a:rPr lang="en-US" sz="1000" dirty="0">
                <a:solidFill>
                  <a:srgbClr val="A6A6A6"/>
                </a:solidFill>
              </a:rPr>
              <a:t>/</a:t>
            </a:r>
            <a:r>
              <a:rPr lang="en-US" sz="1000" dirty="0" err="1">
                <a:solidFill>
                  <a:srgbClr val="A6A6A6"/>
                </a:solidFill>
              </a:rPr>
              <a:t>wp</a:t>
            </a:r>
            <a:r>
              <a:rPr lang="en-US" sz="1000" dirty="0">
                <a:solidFill>
                  <a:srgbClr val="A6A6A6"/>
                </a:solidFill>
              </a:rPr>
              <a:t>-content/uploads/2006/08/molecular-</a:t>
            </a:r>
            <a:r>
              <a:rPr lang="en-US" sz="1000" dirty="0" err="1">
                <a:solidFill>
                  <a:srgbClr val="A6A6A6"/>
                </a:solidFill>
              </a:rPr>
              <a:t>machine.gif</a:t>
            </a:r>
            <a:endParaRPr lang="en-US" sz="10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4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69876"/>
              </p:ext>
            </p:extLst>
          </p:nvPr>
        </p:nvGraphicFramePr>
        <p:xfrm>
          <a:off x="4930322" y="165210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97575"/>
              </p:ext>
            </p:extLst>
          </p:nvPr>
        </p:nvGraphicFramePr>
        <p:xfrm>
          <a:off x="376491" y="166840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9742" y="912602"/>
            <a:ext cx="2558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Global alignment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48760" y="912602"/>
            <a:ext cx="32843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Semi-global alignment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41941" y="4785166"/>
            <a:ext cx="18469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AGGTATCGC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|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xxxx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||</a:t>
            </a:r>
            <a:endParaRPr lang="en-US" sz="2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ATG----GC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1101" y="4785166"/>
            <a:ext cx="18469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AGGTATCGC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||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||</a:t>
            </a:r>
            <a:endParaRPr lang="en-US" sz="2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----ATGGC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03515" y="1158824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Frame 10"/>
          <p:cNvSpPr/>
          <p:nvPr/>
        </p:nvSpPr>
        <p:spPr>
          <a:xfrm>
            <a:off x="8438431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892909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9619" y="6250000"/>
            <a:ext cx="33677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</a:t>
            </a:r>
            <a:endParaRPr lang="en-US" sz="2300" b="1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457867" y="3706560"/>
            <a:ext cx="435042" cy="5176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185834" y="3706560"/>
            <a:ext cx="12720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261390" y="2695680"/>
            <a:ext cx="970386" cy="1010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084521" y="2695680"/>
            <a:ext cx="1353910" cy="1495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22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551138"/>
              </p:ext>
            </p:extLst>
          </p:nvPr>
        </p:nvGraphicFramePr>
        <p:xfrm>
          <a:off x="4879705" y="1961907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73647"/>
              </p:ext>
            </p:extLst>
          </p:nvPr>
        </p:nvGraphicFramePr>
        <p:xfrm>
          <a:off x="325874" y="197820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9125" y="1222401"/>
            <a:ext cx="2558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Global alignment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98143" y="1222401"/>
            <a:ext cx="32843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Semi-global alignment</a:t>
            </a:r>
            <a:endParaRPr lang="en-US" sz="26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52898" y="1468623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8207" y="79060"/>
            <a:ext cx="4948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if we want to limit the amount of edits?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78489" y="598031"/>
            <a:ext cx="220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example, </a:t>
            </a:r>
            <a:r>
              <a:rPr lang="en-US" sz="2000" i="1" dirty="0" smtClean="0"/>
              <a:t>k</a:t>
            </a:r>
            <a:r>
              <a:rPr lang="en-US" sz="2000" dirty="0" smtClean="0"/>
              <a:t> = 2?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2380" y="5344114"/>
            <a:ext cx="327525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O(k*n) time and memory</a:t>
            </a:r>
            <a:endParaRPr lang="en-US" sz="23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198143" y="5344114"/>
            <a:ext cx="34638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5787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46" name="Frame 45"/>
          <p:cNvSpPr/>
          <p:nvPr/>
        </p:nvSpPr>
        <p:spPr>
          <a:xfrm>
            <a:off x="5691698" y="547780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4893" y="3004420"/>
            <a:ext cx="7551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Proposed work: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Replace standard edit distance calculation with </a:t>
            </a:r>
            <a:r>
              <a:rPr lang="en-US" b="1" dirty="0" smtClean="0"/>
              <a:t>Landau-</a:t>
            </a:r>
            <a:r>
              <a:rPr lang="en-US" b="1" dirty="0" err="1" smtClean="0"/>
              <a:t>Vishkin</a:t>
            </a:r>
            <a:r>
              <a:rPr lang="en-US" b="1" dirty="0" smtClean="0"/>
              <a:t> </a:t>
            </a:r>
            <a:r>
              <a:rPr lang="en-US" dirty="0" smtClean="0"/>
              <a:t>algorithm.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Modify Landau-</a:t>
            </a:r>
            <a:r>
              <a:rPr lang="en-US" dirty="0" err="1" smtClean="0"/>
              <a:t>Vishkin</a:t>
            </a:r>
            <a:r>
              <a:rPr lang="en-US" dirty="0" smtClean="0"/>
              <a:t> algorithm to reuse sorted sequence database.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7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148461">
            <a:off x="2528885" y="1863643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5222" y="5208440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46217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75713"/>
              </p:ext>
            </p:extLst>
          </p:nvPr>
        </p:nvGraphicFramePr>
        <p:xfrm>
          <a:off x="352441" y="139269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88747" y="4382503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90466" y="3199973"/>
            <a:ext cx="3334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</a:t>
            </a:r>
            <a:r>
              <a:rPr lang="en-US" b="1" i="1" dirty="0" smtClean="0">
                <a:latin typeface="Courier"/>
                <a:cs typeface="Courier"/>
              </a:rPr>
              <a:t>(0,2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2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36236" y="5806080"/>
            <a:ext cx="409935" cy="272805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1598391" y="2129423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441" y="996509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2035" y="4480024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6138" y="1585778"/>
            <a:ext cx="4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Intuition: </a:t>
            </a:r>
            <a:r>
              <a:rPr lang="en-US" dirty="0" smtClean="0"/>
              <a:t>For each diagonal in </a:t>
            </a:r>
            <a:r>
              <a:rPr lang="en-US" b="1" i="1" dirty="0" smtClean="0"/>
              <a:t>M</a:t>
            </a:r>
            <a:r>
              <a:rPr lang="en-US" dirty="0" smtClean="0"/>
              <a:t>, store the last column before the edit number changes.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216317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Landau-</a:t>
            </a:r>
            <a:r>
              <a:rPr lang="en-US" sz="3000" dirty="0" err="1" smtClean="0"/>
              <a:t>Vishkin</a:t>
            </a:r>
            <a:r>
              <a:rPr lang="en-US" sz="3000" dirty="0" smtClean="0"/>
              <a:t> </a:t>
            </a:r>
            <a:r>
              <a:rPr lang="en-US" sz="3000" i="1" dirty="0" smtClean="0"/>
              <a:t>k</a:t>
            </a:r>
            <a:r>
              <a:rPr lang="en-US" sz="3000" dirty="0" smtClean="0"/>
              <a:t>-difference algorithm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6226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148461">
            <a:off x="2528885" y="1863643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5222" y="5208440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837715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12851"/>
              </p:ext>
            </p:extLst>
          </p:nvPr>
        </p:nvGraphicFramePr>
        <p:xfrm>
          <a:off x="352441" y="139269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88747" y="4382503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90466" y="3199973"/>
            <a:ext cx="3334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4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35032" y="6028386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249075" y="2877023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441" y="996509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2035" y="4480024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6138" y="1585778"/>
            <a:ext cx="4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Intuition: </a:t>
            </a:r>
            <a:r>
              <a:rPr lang="en-US" dirty="0" smtClean="0"/>
              <a:t>For each diagonal in </a:t>
            </a:r>
            <a:r>
              <a:rPr lang="en-US" b="1" i="1" dirty="0" smtClean="0"/>
              <a:t>M</a:t>
            </a:r>
            <a:r>
              <a:rPr lang="en-US" dirty="0" smtClean="0"/>
              <a:t>, store the last column before the edit number changes.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216317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Landau-</a:t>
            </a:r>
            <a:r>
              <a:rPr lang="en-US" sz="3000" dirty="0" err="1" smtClean="0"/>
              <a:t>Vishkin</a:t>
            </a:r>
            <a:r>
              <a:rPr lang="en-US" sz="3000" dirty="0" smtClean="0"/>
              <a:t> </a:t>
            </a:r>
            <a:r>
              <a:rPr lang="en-US" sz="3000" i="1" dirty="0" smtClean="0"/>
              <a:t>k</a:t>
            </a:r>
            <a:r>
              <a:rPr lang="en-US" sz="3000" dirty="0" smtClean="0"/>
              <a:t>-difference algorithm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911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148461">
            <a:off x="2528885" y="1863643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5222" y="5208440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663259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83467"/>
              </p:ext>
            </p:extLst>
          </p:nvPr>
        </p:nvGraphicFramePr>
        <p:xfrm>
          <a:off x="352441" y="139269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88747" y="4382503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90466" y="3199973"/>
            <a:ext cx="3334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</a:t>
            </a:r>
            <a:r>
              <a:rPr lang="en-US" b="1" i="1" dirty="0" smtClean="0">
                <a:latin typeface="Courier"/>
                <a:cs typeface="Courier"/>
              </a:rPr>
              <a:t>(2,2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ourier"/>
                <a:cs typeface="Courier"/>
              </a:rPr>
              <a:t>7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35032" y="6304474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222275" y="3980569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441" y="996509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2035" y="4480024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6138" y="1585778"/>
            <a:ext cx="4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Intuition: </a:t>
            </a:r>
            <a:r>
              <a:rPr lang="en-US" dirty="0" smtClean="0"/>
              <a:t>For each diagonal in </a:t>
            </a:r>
            <a:r>
              <a:rPr lang="en-US" b="1" i="1" dirty="0" smtClean="0"/>
              <a:t>M</a:t>
            </a:r>
            <a:r>
              <a:rPr lang="en-US" dirty="0" smtClean="0"/>
              <a:t>, store the last column before the edit number changes.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216317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Landau-</a:t>
            </a:r>
            <a:r>
              <a:rPr lang="en-US" sz="3000" dirty="0" err="1" smtClean="0"/>
              <a:t>Vishkin</a:t>
            </a:r>
            <a:r>
              <a:rPr lang="en-US" sz="3000" dirty="0" smtClean="0"/>
              <a:t> </a:t>
            </a:r>
            <a:r>
              <a:rPr lang="en-US" sz="3000" i="1" dirty="0" smtClean="0"/>
              <a:t>k</a:t>
            </a:r>
            <a:r>
              <a:rPr lang="en-US" sz="3000" dirty="0" smtClean="0"/>
              <a:t>-difference algorithm</a:t>
            </a:r>
            <a:endParaRPr lang="en-US" sz="3000" dirty="0"/>
          </a:p>
        </p:txBody>
      </p:sp>
      <p:sp>
        <p:nvSpPr>
          <p:cNvPr id="18" name="TextBox 17"/>
          <p:cNvSpPr txBox="1"/>
          <p:nvPr/>
        </p:nvSpPr>
        <p:spPr>
          <a:xfrm>
            <a:off x="112316" y="5561529"/>
            <a:ext cx="38139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/>
              <a:t>O(k*m) time 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99024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620131"/>
              </p:ext>
            </p:extLst>
          </p:nvPr>
        </p:nvGraphicFramePr>
        <p:xfrm>
          <a:off x="1741978" y="827075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31310" y="432966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5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137115" y="3103168"/>
            <a:ext cx="3806739" cy="142919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54000"/>
                </a:schemeClr>
              </a:gs>
              <a:gs pos="35000">
                <a:schemeClr val="accent6">
                  <a:tint val="37000"/>
                  <a:satMod val="300000"/>
                  <a:alpha val="54000"/>
                </a:schemeClr>
              </a:gs>
              <a:gs pos="100000">
                <a:schemeClr val="accent6">
                  <a:tint val="15000"/>
                  <a:satMod val="350000"/>
                  <a:alpha val="54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32540" y="5152885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83" y="4703009"/>
            <a:ext cx="6092501" cy="2009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9148461">
            <a:off x="2590268" y="1298017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24" y="827073"/>
            <a:ext cx="3921876" cy="296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37229" y="1574486"/>
            <a:ext cx="233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Semi-global alignment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845612" y="3864187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27885" y="3609027"/>
            <a:ext cx="327038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ourier"/>
                <a:cs typeface="Courier"/>
              </a:rPr>
              <a:t>1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05133" y="5752232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310458" y="2311397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824" y="361057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37115" y="3179786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985" y="5228911"/>
            <a:ext cx="18856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O(k*m) time</a:t>
            </a:r>
            <a:r>
              <a:rPr lang="en-US" sz="2300" b="1" baseline="30000" dirty="0" smtClean="0"/>
              <a:t>*</a:t>
            </a:r>
            <a:r>
              <a:rPr lang="en-US" sz="2300" b="1" dirty="0" smtClean="0"/>
              <a:t> </a:t>
            </a:r>
          </a:p>
          <a:p>
            <a:r>
              <a:rPr lang="en-US" sz="2300" b="1" dirty="0" smtClean="0"/>
              <a:t>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353974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Farthest reaching d-path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Landau-</a:t>
            </a:r>
            <a:r>
              <a:rPr lang="en-US" dirty="0" err="1" smtClean="0"/>
              <a:t>Vishkin</a:t>
            </a:r>
            <a:r>
              <a:rPr lang="en-US" dirty="0" smtClean="0"/>
              <a:t> algorithm</a:t>
            </a:r>
          </a:p>
          <a:p>
            <a:r>
              <a:rPr lang="en-US" dirty="0" smtClean="0"/>
              <a:t>How to fill out the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563056"/>
              </p:ext>
            </p:extLst>
          </p:nvPr>
        </p:nvGraphicFramePr>
        <p:xfrm>
          <a:off x="2259443" y="3463456"/>
          <a:ext cx="452008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040"/>
                <a:gridCol w="226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Semi-global (k=5)</a:t>
                      </a:r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1.102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 smtClean="0"/>
                        <a:t>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Landau-</a:t>
                      </a:r>
                      <a:r>
                        <a:rPr lang="en-US" dirty="0" err="1" smtClean="0"/>
                        <a:t>Vishkin</a:t>
                      </a:r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0.0332</a:t>
                      </a:r>
                      <a:r>
                        <a:rPr lang="en-US" baseline="0" dirty="0" smtClean="0"/>
                        <a:t> 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Speedup</a:t>
                      </a:r>
                      <a:endParaRPr lang="en-US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33.2x</a:t>
                      </a:r>
                      <a:endParaRPr lang="en-US" b="1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3889" y="1709129"/>
            <a:ext cx="698139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1,000 </a:t>
            </a:r>
            <a:r>
              <a:rPr lang="en-US" dirty="0"/>
              <a:t>randomly </a:t>
            </a:r>
            <a:r>
              <a:rPr lang="en-US" dirty="0" smtClean="0"/>
              <a:t>sampled 16S </a:t>
            </a:r>
            <a:r>
              <a:rPr lang="en-US" dirty="0" err="1"/>
              <a:t>rRNA</a:t>
            </a:r>
            <a:r>
              <a:rPr lang="en-US" dirty="0"/>
              <a:t> sequences from HMP (600-300bp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Center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Randomly select 10 sequences to serve as centers.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48424" y="5443470"/>
            <a:ext cx="3388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Runtimes averaged over 100 runs.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6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52172" y="4122399"/>
            <a:ext cx="1225962" cy="3101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Filtering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6840872" y="6289767"/>
            <a:ext cx="1420000" cy="3101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Analysis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0" y="6162515"/>
            <a:ext cx="10850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http://static.guim.co.uk/sys-images/Guardian/Pix/pictures/2012/9/26/1348685373327/Southern-Ocean-010.jpg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http://news.bbcimg.co.uk/media/images/60893000/jpg/_60893806_body.jpg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http://www.randyslawnservice.com/images/grass%20and%20soil.jpg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http://blogs.discovermagazine.com/loom/2010/03/04/i-for-one-welcome-our-microbial-overlords/#.U2vcMa1dWn0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http://blogs-images.forbes.com/matthewherper/files/2011/01/Illumina_MiSeqTM_CopyRight2011.jpg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ingridbrowning.com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wp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-content/uploads/2011/08/IMG_3658.jpg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96272" y="6256072"/>
            <a:ext cx="1420000" cy="3101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Sequencing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2406672" y="1892044"/>
            <a:ext cx="2461896" cy="310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Environmental sample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153630" y="3135008"/>
            <a:ext cx="2865324" cy="31937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78" y="4886472"/>
            <a:ext cx="1776559" cy="119028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7" name="Rounded Rectangle 16"/>
          <p:cNvSpPr/>
          <p:nvPr/>
        </p:nvSpPr>
        <p:spPr>
          <a:xfrm>
            <a:off x="112053" y="4590568"/>
            <a:ext cx="5005039" cy="1692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31509" y="2680530"/>
            <a:ext cx="1828862" cy="14771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49342" y="46690"/>
            <a:ext cx="6443053" cy="18583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00" y="219708"/>
            <a:ext cx="2037415" cy="1222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874" y="219708"/>
            <a:ext cx="1089718" cy="15172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254" y="219708"/>
            <a:ext cx="2105420" cy="13994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1019" y="2836186"/>
            <a:ext cx="1516321" cy="11372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880" y="4758938"/>
            <a:ext cx="1634217" cy="13836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11" y="4936370"/>
            <a:ext cx="1486108" cy="1084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72" y="3322769"/>
            <a:ext cx="1273891" cy="16251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2942" y="4601155"/>
            <a:ext cx="1035859" cy="1074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5881246" y="2254754"/>
            <a:ext cx="2549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Metagenomics</a:t>
            </a:r>
            <a:endParaRPr lang="en-US" sz="3000" b="1" dirty="0"/>
          </a:p>
        </p:txBody>
      </p:sp>
      <p:sp>
        <p:nvSpPr>
          <p:cNvPr id="3" name="Down Arrow 2"/>
          <p:cNvSpPr/>
          <p:nvPr/>
        </p:nvSpPr>
        <p:spPr>
          <a:xfrm>
            <a:off x="2537875" y="2279802"/>
            <a:ext cx="361011" cy="33899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16200000" flipH="1">
            <a:off x="636056" y="3701377"/>
            <a:ext cx="782988" cy="71434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44842" y="5230756"/>
            <a:ext cx="722852" cy="4599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77493" y="4954331"/>
            <a:ext cx="1215715" cy="10008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78843" y="4954331"/>
            <a:ext cx="1262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&gt;seq_1</a:t>
            </a:r>
          </a:p>
          <a:p>
            <a:r>
              <a:rPr lang="en-US" sz="1400" dirty="0" smtClean="0">
                <a:latin typeface="Courier"/>
                <a:cs typeface="Courier"/>
              </a:rPr>
              <a:t>ATCTGCTGGC</a:t>
            </a:r>
          </a:p>
          <a:p>
            <a:r>
              <a:rPr lang="en-US" sz="1400" dirty="0" smtClean="0">
                <a:latin typeface="Courier"/>
                <a:cs typeface="Courier"/>
              </a:rPr>
              <a:t>&gt;seq_2</a:t>
            </a:r>
          </a:p>
          <a:p>
            <a:r>
              <a:rPr lang="en-US" sz="1400" dirty="0" smtClean="0">
                <a:latin typeface="Courier"/>
                <a:cs typeface="Courier"/>
              </a:rPr>
              <a:t>TTCTGGTACT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666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39674" y="1517237"/>
            <a:ext cx="953191" cy="33408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2811" y="1527125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70" y="962409"/>
            <a:ext cx="3300644" cy="38785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89352" y="1461944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471832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924217"/>
            <a:ext cx="3300644" cy="3878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766376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3683" y="365924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d1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550298" y="3421696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3070893" y="1676784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50322" y="2821669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4005" y="421217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d2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921215" y="1732077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573790" y="506053"/>
            <a:ext cx="0" cy="4764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27259" y="5557057"/>
            <a:ext cx="59583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sorted so we can reuse parts from the previous dynamic programming table.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42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95762" y="5492020"/>
            <a:ext cx="486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    Previous </a:t>
            </a:r>
            <a:r>
              <a:rPr lang="en-US" dirty="0" smtClean="0">
                <a:latin typeface="Courier"/>
                <a:cs typeface="Courier"/>
              </a:rPr>
              <a:t>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 smtClean="0">
                <a:latin typeface="Courier"/>
                <a:cs typeface="Courier"/>
              </a:rPr>
              <a:t>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 smtClean="0">
                <a:latin typeface="Courier"/>
                <a:cs typeface="Courier"/>
              </a:rPr>
              <a:t>Longest common prefix: </a:t>
            </a:r>
            <a:r>
              <a:rPr lang="en-US" dirty="0" smtClean="0">
                <a:latin typeface="Courier"/>
                <a:cs typeface="Courier"/>
              </a:rPr>
              <a:t>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335" y="381697"/>
            <a:ext cx="771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</a:t>
            </a:r>
            <a:r>
              <a:rPr lang="en-US" sz="2400" b="1" dirty="0" smtClean="0"/>
              <a:t>sorted</a:t>
            </a:r>
            <a:r>
              <a:rPr lang="en-US" sz="2400" dirty="0" smtClean="0"/>
              <a:t> so we can reuse parts from the previous dynamic programming table.</a:t>
            </a:r>
            <a:endParaRPr lang="en-US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110660"/>
              </p:ext>
            </p:extLst>
          </p:nvPr>
        </p:nvGraphicFramePr>
        <p:xfrm>
          <a:off x="321269" y="185207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34862"/>
              </p:ext>
            </p:extLst>
          </p:nvPr>
        </p:nvGraphicFramePr>
        <p:xfrm>
          <a:off x="4947307" y="186934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579014" y="1676160"/>
            <a:ext cx="0" cy="3447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97212" y="3931200"/>
            <a:ext cx="0" cy="717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1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66854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503353"/>
              </p:ext>
            </p:extLst>
          </p:nvPr>
        </p:nvGraphicFramePr>
        <p:xfrm>
          <a:off x="322744" y="777522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1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50" y="4375754"/>
            <a:ext cx="5313191" cy="17523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00" y="3396490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9707" y="6313290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4950" y="2810569"/>
            <a:ext cx="3509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Previous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  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LCP: 2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0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7" y="4121810"/>
            <a:ext cx="408707" cy="554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7004" y="4083366"/>
            <a:ext cx="1824613" cy="5847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 smtClean="0"/>
              <a:t>Can reuse</a:t>
            </a:r>
          </a:p>
          <a:p>
            <a:r>
              <a:rPr lang="en-US" sz="1600" b="1" i="1" dirty="0" smtClean="0"/>
              <a:t>Need to </a:t>
            </a:r>
            <a:r>
              <a:rPr lang="en-US" sz="1600" b="1" i="1" dirty="0" err="1" smtClean="0"/>
              <a:t>recompute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84950" y="876961"/>
            <a:ext cx="372993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exploit this property in the alternative representation?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48600" y="5482293"/>
            <a:ext cx="301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O(k) </a:t>
            </a:r>
            <a:r>
              <a:rPr lang="en-US" sz="2400" dirty="0" smtClean="0"/>
              <a:t>time to find starting point in table.</a:t>
            </a:r>
            <a:endParaRPr lang="en-US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664436"/>
              </p:ext>
            </p:extLst>
          </p:nvPr>
        </p:nvGraphicFramePr>
        <p:xfrm>
          <a:off x="321269" y="32056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1272" y="2162840"/>
            <a:ext cx="44047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2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332469" y="3055426"/>
            <a:ext cx="1164932" cy="773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23312" y="5324176"/>
            <a:ext cx="5635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aseline="30000" dirty="0"/>
              <a:t>P</a:t>
            </a:r>
            <a:r>
              <a:rPr lang="en-US" sz="3000" baseline="30000" dirty="0" smtClean="0"/>
              <a:t>roceed downwards along anti-diagonal </a:t>
            </a:r>
            <a:r>
              <a:rPr lang="en-US" sz="3000" baseline="30000" dirty="0"/>
              <a:t>until we find the first the cell where C(e, d) − d &gt; </a:t>
            </a:r>
            <a:r>
              <a:rPr lang="en-US" sz="3000" baseline="30000" dirty="0" smtClean="0"/>
              <a:t>LCP.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2661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13893" y="3055426"/>
            <a:ext cx="983508" cy="601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47050" y="3294132"/>
            <a:ext cx="792539" cy="14417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7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3447048" y="3704705"/>
            <a:ext cx="782990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617" y="5436459"/>
            <a:ext cx="49822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 + </a:t>
            </a:r>
            <a:r>
              <a:rPr lang="en-US" sz="2300" b="1" dirty="0"/>
              <a:t>n</a:t>
            </a:r>
            <a:r>
              <a:rPr lang="en-US" sz="2300" b="1" dirty="0" smtClean="0"/>
              <a:t>) work to reuse previous matrix.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98807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73599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77304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77304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73599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146078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146078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1460782"/>
            <a:ext cx="559806" cy="59692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736572" y="23988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9884" y="120230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2: Multi-core clustering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404866" y="3845502"/>
            <a:ext cx="69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Proposed work: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Recruit sequences to cluster center using multiple cores.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0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100" y="421109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1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890" b="51541"/>
          <a:stretch/>
        </p:blipFill>
        <p:spPr>
          <a:xfrm>
            <a:off x="378008" y="1471247"/>
            <a:ext cx="8457514" cy="89503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91338" y="2251063"/>
            <a:ext cx="1969996" cy="802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3621" y="2653549"/>
            <a:ext cx="187771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8190"/>
            <a:ext cx="8229600" cy="1143000"/>
          </a:xfrm>
        </p:spPr>
        <p:txBody>
          <a:bodyPr/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gene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8189" r="70332" b="19678"/>
          <a:stretch/>
        </p:blipFill>
        <p:spPr>
          <a:xfrm>
            <a:off x="6561891" y="2527820"/>
            <a:ext cx="1961542" cy="7121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42556"/>
            <a:ext cx="79185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Tortoli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, Enrico. "Impact of genotypic studies on mycobacterial taxonomy: the new mycobacteria of the 1990s." Clinical microbiology reviews 16.2 (2003): 319-354.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1338" y="3433937"/>
            <a:ext cx="5724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Important for protein translation.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Found in most bacteria.</a:t>
            </a:r>
          </a:p>
          <a:p>
            <a:endParaRPr lang="en-US" sz="2400" dirty="0"/>
          </a:p>
          <a:p>
            <a:r>
              <a:rPr lang="en-US" sz="2400" dirty="0" smtClean="0"/>
              <a:t>Online 16S databases: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SILVA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RDB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Greengenes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3621" y="2653549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AAATTGAAG..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13" name="Frame 12"/>
          <p:cNvSpPr/>
          <p:nvPr/>
        </p:nvSpPr>
        <p:spPr>
          <a:xfrm>
            <a:off x="378008" y="1859289"/>
            <a:ext cx="213330" cy="414500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8008" y="2273789"/>
            <a:ext cx="305613" cy="7798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7601" y="1883854"/>
            <a:ext cx="305613" cy="7798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1338" y="1883854"/>
            <a:ext cx="1969996" cy="7696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4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449621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877007" y="44236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4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476405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77007" y="44292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80181" y="46884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0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5043690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77007" y="44292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77007" y="46884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70579" y="4978861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25545" y="4812698"/>
            <a:ext cx="262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we speed this up with </a:t>
            </a:r>
            <a:r>
              <a:rPr lang="en-US" b="1" dirty="0" smtClean="0"/>
              <a:t>multiple </a:t>
            </a:r>
            <a:r>
              <a:rPr lang="en-US" dirty="0" smtClean="0"/>
              <a:t>machines?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0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1767271" y="448987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5539376" y="450781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0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1767271" y="477499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5539376" y="479293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801830" y="469704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376" y="47080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4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801830" y="469704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376" y="47080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Frame 22"/>
          <p:cNvSpPr/>
          <p:nvPr/>
        </p:nvSpPr>
        <p:spPr>
          <a:xfrm>
            <a:off x="1764151" y="503971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5536256" y="505765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801830" y="496176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539376" y="49728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st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41" r="-13641"/>
          <a:stretch>
            <a:fillRect/>
          </a:stretch>
        </p:blipFill>
        <p:spPr>
          <a:xfrm>
            <a:off x="-445749" y="641716"/>
            <a:ext cx="10009853" cy="5505034"/>
          </a:xfrm>
        </p:spPr>
      </p:pic>
    </p:spTree>
    <p:extLst>
      <p:ext uri="{BB962C8B-B14F-4D97-AF65-F5344CB8AC3E}">
        <p14:creationId xmlns:p14="http://schemas.microsoft.com/office/powerpoint/2010/main" val="301068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/>
          <p:nvPr/>
        </p:nvCxnSpPr>
        <p:spPr>
          <a:xfrm flipH="1">
            <a:off x="6510188" y="3818687"/>
            <a:ext cx="455418" cy="544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9371" y="171374"/>
            <a:ext cx="85806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Sorted</a:t>
            </a:r>
            <a:r>
              <a:rPr lang="en-US" sz="2800" dirty="0" smtClean="0"/>
              <a:t> sequences create </a:t>
            </a:r>
            <a:r>
              <a:rPr lang="en-US" sz="2800" dirty="0" smtClean="0"/>
              <a:t>an implicit </a:t>
            </a:r>
            <a:r>
              <a:rPr lang="en-US" sz="2800" b="1" dirty="0" err="1" smtClean="0"/>
              <a:t>trie</a:t>
            </a:r>
            <a:r>
              <a:rPr lang="en-US" sz="2800" dirty="0" smtClean="0"/>
              <a:t> data structure.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Adjacent </a:t>
            </a:r>
            <a:r>
              <a:rPr lang="en-US" sz="2800" dirty="0" smtClean="0"/>
              <a:t>sequences sharing a </a:t>
            </a:r>
            <a:r>
              <a:rPr lang="en-US" sz="2800" b="1" dirty="0" smtClean="0"/>
              <a:t>common prefix</a:t>
            </a:r>
            <a:r>
              <a:rPr lang="en-US" sz="2800" dirty="0" smtClean="0"/>
              <a:t> to speed up edit distance </a:t>
            </a:r>
            <a:r>
              <a:rPr lang="en-US" sz="2800" dirty="0" smtClean="0"/>
              <a:t>computation.</a:t>
            </a:r>
            <a:endParaRPr lang="en-US" sz="2800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128405" y="2821366"/>
            <a:ext cx="3064056" cy="2738415"/>
            <a:chOff x="2248860" y="26304567"/>
            <a:chExt cx="4090026" cy="3304323"/>
          </a:xfrm>
        </p:grpSpPr>
        <p:sp>
          <p:nvSpPr>
            <p:cNvPr id="52" name="Can 51"/>
            <p:cNvSpPr/>
            <p:nvPr/>
          </p:nvSpPr>
          <p:spPr>
            <a:xfrm>
              <a:off x="2248860" y="26304567"/>
              <a:ext cx="4090026" cy="3304323"/>
            </a:xfrm>
            <a:prstGeom prst="can">
              <a:avLst>
                <a:gd name="adj" fmla="val 6333"/>
              </a:avLst>
            </a:prstGeom>
            <a:gradFill flip="none" rotWithShape="1">
              <a:gsLst>
                <a:gs pos="0">
                  <a:schemeClr val="accent5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57810" y="26561903"/>
              <a:ext cx="3944596" cy="278535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800000"/>
                  </a:solidFill>
                  <a:latin typeface="Courier"/>
                  <a:cs typeface="Courier"/>
                </a:rPr>
                <a:t>CTGCCTC..GCTTCCTC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chemeClr val="accent4">
                      <a:lumMod val="75000"/>
                    </a:schemeClr>
                  </a:solidFill>
                  <a:latin typeface="Courier"/>
                  <a:cs typeface="Courier"/>
                </a:rPr>
                <a:t>TTGCCTC</a:t>
              </a:r>
              <a:r>
                <a:rPr lang="en-US" sz="1800" dirty="0" smtClean="0">
                  <a:solidFill>
                    <a:schemeClr val="accent4">
                      <a:lumMod val="75000"/>
                    </a:schemeClr>
                  </a:solidFill>
                  <a:latin typeface="Courier"/>
                  <a:cs typeface="Courier"/>
                </a:rPr>
                <a:t>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latin typeface="Courier"/>
                  <a:cs typeface="Courier"/>
                </a:rPr>
                <a:t>CTGTTGCCTC..GCTTCCTC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78635" y="2593885"/>
            <a:ext cx="4816935" cy="3301064"/>
            <a:chOff x="7917181" y="26152167"/>
            <a:chExt cx="4816935" cy="3301064"/>
          </a:xfrm>
        </p:grpSpPr>
        <p:sp>
          <p:nvSpPr>
            <p:cNvPr id="34" name="Oval 33"/>
            <p:cNvSpPr/>
            <p:nvPr/>
          </p:nvSpPr>
          <p:spPr>
            <a:xfrm>
              <a:off x="9540687" y="26152167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372161" y="2702888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822936" y="26959401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34" idx="5"/>
              <a:endCxn id="35" idx="1"/>
            </p:cNvCxnSpPr>
            <p:nvPr/>
          </p:nvCxnSpPr>
          <p:spPr>
            <a:xfrm>
              <a:off x="9857351" y="26468831"/>
              <a:ext cx="569141" cy="614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0072939" y="26230774"/>
              <a:ext cx="677189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Connector 38"/>
            <p:cNvCxnSpPr>
              <a:stCxn id="35" idx="5"/>
              <a:endCxn id="40" idx="1"/>
            </p:cNvCxnSpPr>
            <p:nvPr/>
          </p:nvCxnSpPr>
          <p:spPr>
            <a:xfrm>
              <a:off x="10688825" y="27345552"/>
              <a:ext cx="316367" cy="6347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950861" y="27925946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944011" y="27167019"/>
              <a:ext cx="430927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endParaRPr lang="en-US" sz="32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43224" y="2785293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352993" y="27164623"/>
              <a:ext cx="923450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</a:t>
              </a:r>
              <a:r>
                <a:rPr lang="en-US" sz="3200" dirty="0" smtClean="0">
                  <a:solidFill>
                    <a:srgbClr val="0000FF"/>
                  </a:solidFill>
                  <a:latin typeface="Courier"/>
                  <a:cs typeface="Courier"/>
                </a:rPr>
                <a:t>…</a:t>
              </a:r>
              <a:endParaRPr lang="en-US" sz="3200" dirty="0">
                <a:solidFill>
                  <a:srgbClr val="0000FF"/>
                </a:solidFill>
                <a:latin typeface="Courier"/>
                <a:cs typeface="Courier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917181" y="26257561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latin typeface="Courier"/>
                  <a:cs typeface="Courier"/>
                </a:rPr>
                <a:t>CTG…</a:t>
              </a:r>
              <a:endParaRPr lang="en-US" sz="3200" dirty="0"/>
            </a:p>
          </p:txBody>
        </p:sp>
        <p:cxnSp>
          <p:nvCxnSpPr>
            <p:cNvPr id="45" name="Straight Connector 44"/>
            <p:cNvCxnSpPr>
              <a:stCxn id="34" idx="3"/>
              <a:endCxn id="36" idx="7"/>
            </p:cNvCxnSpPr>
            <p:nvPr/>
          </p:nvCxnSpPr>
          <p:spPr>
            <a:xfrm flipH="1">
              <a:off x="9139600" y="26468831"/>
              <a:ext cx="455418" cy="544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527051" y="29082236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0372161" y="2902213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0" idx="5"/>
              <a:endCxn id="46" idx="1"/>
            </p:cNvCxnSpPr>
            <p:nvPr/>
          </p:nvCxnSpPr>
          <p:spPr>
            <a:xfrm>
              <a:off x="11267525" y="28242610"/>
              <a:ext cx="313857" cy="8939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1564405" y="28303128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800000"/>
                  </a:solidFill>
                  <a:latin typeface="Courier"/>
                  <a:cs typeface="Courier"/>
                </a:rPr>
                <a:t>CTG…</a:t>
              </a:r>
              <a:endParaRPr lang="en-US" sz="3200" dirty="0">
                <a:solidFill>
                  <a:srgbClr val="800000"/>
                </a:solidFill>
                <a:latin typeface="Courier"/>
                <a:cs typeface="Courier"/>
              </a:endParaRPr>
            </a:p>
          </p:txBody>
        </p:sp>
        <p:cxnSp>
          <p:nvCxnSpPr>
            <p:cNvPr id="50" name="Straight Connector 49"/>
            <p:cNvCxnSpPr>
              <a:stCxn id="40" idx="3"/>
              <a:endCxn id="47" idx="7"/>
            </p:cNvCxnSpPr>
            <p:nvPr/>
          </p:nvCxnSpPr>
          <p:spPr>
            <a:xfrm flipH="1">
              <a:off x="10688825" y="28242610"/>
              <a:ext cx="316367" cy="8338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9609100" y="28378043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TTG…</a:t>
              </a:r>
              <a:endParaRPr lang="en-US" sz="3200" dirty="0">
                <a:solidFill>
                  <a:srgbClr val="604A7B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749909" y="6125272"/>
            <a:ext cx="6169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 smtClean="0"/>
              <a:t>Trie</a:t>
            </a:r>
            <a:r>
              <a:rPr lang="en-US" sz="2800" b="1" dirty="0" smtClean="0"/>
              <a:t> length: </a:t>
            </a:r>
            <a:r>
              <a:rPr lang="en-US" sz="2800" dirty="0" smtClean="0"/>
              <a:t>Sum of all edge lengths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706168" y="4162590"/>
            <a:ext cx="1344934" cy="5246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1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1037"/>
              </p:ext>
            </p:extLst>
          </p:nvPr>
        </p:nvGraphicFramePr>
        <p:xfrm>
          <a:off x="-1006468" y="1326293"/>
          <a:ext cx="10903365" cy="75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Document" r:id="rId3" imgW="5486400" imgH="381000" progId="Word.Document.12">
                  <p:embed/>
                </p:oleObj>
              </mc:Choice>
              <mc:Fallback>
                <p:oleObj name="Document" r:id="rId3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06468" y="1326293"/>
                        <a:ext cx="10903365" cy="75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954546" y="2313799"/>
            <a:ext cx="3408566" cy="37856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54545" y="5700713"/>
            <a:ext cx="2044149" cy="380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333" y="2330246"/>
            <a:ext cx="3225767" cy="37856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1374" y="5693349"/>
            <a:ext cx="2044149" cy="380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4545" y="5306345"/>
            <a:ext cx="2044149" cy="380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333" y="5313288"/>
            <a:ext cx="2044149" cy="380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4545" y="4904623"/>
            <a:ext cx="2044149" cy="3800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333" y="4921070"/>
            <a:ext cx="2044149" cy="3800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6333" y="2330246"/>
            <a:ext cx="2044149" cy="25908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6333" y="2330246"/>
            <a:ext cx="2044121" cy="3785638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latin typeface="Courier"/>
                <a:cs typeface="Courier"/>
              </a:rPr>
              <a:t>CCCCCCCCCC</a:t>
            </a:r>
          </a:p>
          <a:p>
            <a:r>
              <a:rPr lang="en-US" sz="2400" dirty="0">
                <a:latin typeface="Courier"/>
                <a:cs typeface="Courier"/>
              </a:rPr>
              <a:t>GGGGGGGGGG</a:t>
            </a:r>
          </a:p>
          <a:p>
            <a:r>
              <a:rPr lang="en-US" sz="2400" dirty="0">
                <a:latin typeface="Courier"/>
                <a:cs typeface="Courier"/>
              </a:rPr>
              <a:t>TTTTTTTTTT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54545" y="2313799"/>
            <a:ext cx="2044149" cy="25908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54545" y="2313799"/>
            <a:ext cx="2044121" cy="3785638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latin typeface="Courier"/>
                <a:cs typeface="Courier"/>
              </a:rPr>
              <a:t>CCCCCCCCCC</a:t>
            </a:r>
          </a:p>
          <a:p>
            <a:r>
              <a:rPr lang="en-US" sz="2400" dirty="0">
                <a:latin typeface="Courier"/>
                <a:cs typeface="Courier"/>
              </a:rPr>
              <a:t>GGGGGGGGGG</a:t>
            </a:r>
          </a:p>
          <a:p>
            <a:r>
              <a:rPr lang="en-US" sz="2400" dirty="0">
                <a:latin typeface="Courier"/>
                <a:cs typeface="Courier"/>
              </a:rPr>
              <a:t>TTTTTTTTTT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67519" y="2358890"/>
            <a:ext cx="648469" cy="523206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1400" dirty="0" err="1" smtClean="0"/>
              <a:t>Trie</a:t>
            </a:r>
            <a:endParaRPr lang="en-US" sz="1400" dirty="0" smtClean="0"/>
          </a:p>
          <a:p>
            <a:r>
              <a:rPr lang="en-US" sz="1400" dirty="0" smtClean="0"/>
              <a:t>length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344728" y="2313799"/>
            <a:ext cx="648469" cy="523206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1400" dirty="0" err="1" smtClean="0"/>
              <a:t>Trie</a:t>
            </a:r>
            <a:r>
              <a:rPr lang="en-US" sz="1400" dirty="0"/>
              <a:t> </a:t>
            </a:r>
            <a:endParaRPr lang="en-US" sz="1400" dirty="0" smtClean="0"/>
          </a:p>
          <a:p>
            <a:r>
              <a:rPr lang="en-US" sz="1400" dirty="0" smtClean="0"/>
              <a:t>length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8579" y="3011466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 smtClean="0"/>
              <a:t>10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638579" y="4921069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49831" y="3564407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349831" y="5472971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58156" y="4167361"/>
            <a:ext cx="3959547" cy="13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630674" y="5237663"/>
            <a:ext cx="3959547" cy="13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452007" y="6243450"/>
            <a:ext cx="893516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smtClean="0"/>
              <a:t>Naïve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062685" y="6198359"/>
            <a:ext cx="1706539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smtClean="0"/>
              <a:t>Work-based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257" y="3011466"/>
            <a:ext cx="569609" cy="6073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889" y="4997443"/>
            <a:ext cx="569609" cy="6073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787" y="3011466"/>
            <a:ext cx="569609" cy="6073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807" y="5466033"/>
            <a:ext cx="569609" cy="60737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2174" y="88170"/>
            <a:ext cx="815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Split </a:t>
            </a:r>
            <a:r>
              <a:rPr lang="en-US" sz="1800" dirty="0" smtClean="0"/>
              <a:t>the amount of potential </a:t>
            </a:r>
            <a:r>
              <a:rPr lang="en-US" sz="1800" b="1" dirty="0" smtClean="0"/>
              <a:t>work (</a:t>
            </a:r>
            <a:r>
              <a:rPr lang="en-US" sz="1800" dirty="0" smtClean="0"/>
              <a:t>characters we need to examine in the </a:t>
            </a:r>
            <a:r>
              <a:rPr lang="en-US" sz="1800" dirty="0" err="1" smtClean="0"/>
              <a:t>trie</a:t>
            </a:r>
            <a:r>
              <a:rPr lang="en-US" sz="1800" dirty="0" smtClean="0"/>
              <a:t>)</a:t>
            </a:r>
            <a:r>
              <a:rPr lang="en-US" sz="1800" dirty="0" smtClean="0"/>
              <a:t>.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This </a:t>
            </a:r>
            <a:r>
              <a:rPr lang="en-US" sz="1800" dirty="0" smtClean="0"/>
              <a:t>is done </a:t>
            </a:r>
            <a:r>
              <a:rPr lang="en-US" sz="1800" dirty="0" smtClean="0"/>
              <a:t>by dividing the </a:t>
            </a:r>
            <a:r>
              <a:rPr lang="en-US" sz="1800" b="1" dirty="0" err="1" smtClean="0"/>
              <a:t>trie</a:t>
            </a:r>
            <a:r>
              <a:rPr lang="en-US" sz="1800" b="1" dirty="0" smtClean="0"/>
              <a:t> length</a:t>
            </a:r>
            <a:r>
              <a:rPr lang="en-US" sz="1800" dirty="0" smtClean="0"/>
              <a:t> </a:t>
            </a:r>
            <a:r>
              <a:rPr lang="en-US" sz="1800" dirty="0" smtClean="0"/>
              <a:t>by the number of threads.</a:t>
            </a:r>
            <a:endParaRPr lang="en-US" sz="18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445215" y="2353424"/>
            <a:ext cx="0" cy="41818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1374" y="1355987"/>
            <a:ext cx="104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8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4831676"/>
              </p:ext>
            </p:extLst>
          </p:nvPr>
        </p:nvGraphicFramePr>
        <p:xfrm>
          <a:off x="533128" y="1033047"/>
          <a:ext cx="8077744" cy="4382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1624258" y="5680555"/>
            <a:ext cx="5935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Using 32 threads, work-based split reduces </a:t>
            </a:r>
            <a:r>
              <a:rPr lang="en-US" sz="2400" b="1" dirty="0"/>
              <a:t>worst case </a:t>
            </a:r>
            <a:r>
              <a:rPr lang="en-US" sz="2400" dirty="0"/>
              <a:t>work load by 8%.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598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1940598" y="211565"/>
            <a:ext cx="4692171" cy="221828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642556"/>
            <a:ext cx="6858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www.alimetrics.net</a:t>
            </a:r>
            <a:r>
              <a:rPr lang="en-US" sz="800" dirty="0">
                <a:solidFill>
                  <a:srgbClr val="948A54"/>
                </a:solidFill>
              </a:rPr>
              <a:t>/en/images/stories/content/M_00-06%20DNA%20based%20kuva%203.jpg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4936" y="3246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Targeted sequencing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22918" y="3246326"/>
            <a:ext cx="360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Whole genome shotgun sequencing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9469" r="68761" b="51541"/>
          <a:stretch/>
        </p:blipFill>
        <p:spPr>
          <a:xfrm>
            <a:off x="649994" y="3933666"/>
            <a:ext cx="2312221" cy="471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49994" y="4592210"/>
            <a:ext cx="2404059" cy="460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9469" r="72445" b="51541"/>
          <a:stretch/>
        </p:blipFill>
        <p:spPr>
          <a:xfrm>
            <a:off x="649995" y="5177240"/>
            <a:ext cx="2018472" cy="466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9469" r="70934" b="51541"/>
          <a:stretch/>
        </p:blipFill>
        <p:spPr>
          <a:xfrm>
            <a:off x="649994" y="5793562"/>
            <a:ext cx="2156707" cy="47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510" t="29375" r="63964" b="51635"/>
          <a:stretch/>
        </p:blipFill>
        <p:spPr>
          <a:xfrm>
            <a:off x="5222918" y="4177701"/>
            <a:ext cx="1564872" cy="406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8638" t="29295" r="21233" b="51715"/>
          <a:stretch/>
        </p:blipFill>
        <p:spPr>
          <a:xfrm>
            <a:off x="4921622" y="5406947"/>
            <a:ext cx="1284325" cy="40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7856" t="27619" r="3805" b="53391"/>
          <a:stretch/>
        </p:blipFill>
        <p:spPr>
          <a:xfrm>
            <a:off x="6614293" y="5923526"/>
            <a:ext cx="1170098" cy="406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490" t="29147" r="79136" b="51863"/>
          <a:stretch/>
        </p:blipFill>
        <p:spPr>
          <a:xfrm>
            <a:off x="6614294" y="5264021"/>
            <a:ext cx="1236174" cy="406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5477" t="30790" r="42960" b="50220"/>
          <a:stretch/>
        </p:blipFill>
        <p:spPr>
          <a:xfrm>
            <a:off x="7275598" y="4673301"/>
            <a:ext cx="1375845" cy="4061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921622" y="4760734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942578" y="452725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39437" y="5060796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94620" y="5667057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380040" y="5091003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7140125" y="417770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421500" y="5647512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816855" y="6543817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56421" y="6488668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238621" y="396894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470401" y="3980238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66031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23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63894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50924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18127" y="4232305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643124" y="54702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635772" y="60115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241671" y="530386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202876" y="468521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72927" y="5987685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71559" y="3853973"/>
            <a:ext cx="0" cy="2408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2413899" y="484583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765565" y="723171"/>
            <a:ext cx="811427" cy="725956"/>
          </a:xfrm>
          <a:custGeom>
            <a:avLst/>
            <a:gdLst>
              <a:gd name="connsiteX0" fmla="*/ 467453 w 670310"/>
              <a:gd name="connsiteY0" fmla="*/ 79372 h 599703"/>
              <a:gd name="connsiteX1" fmla="*/ 414534 w 670310"/>
              <a:gd name="connsiteY1" fmla="*/ 52915 h 599703"/>
              <a:gd name="connsiteX2" fmla="*/ 370434 w 670310"/>
              <a:gd name="connsiteY2" fmla="*/ 35276 h 599703"/>
              <a:gd name="connsiteX3" fmla="*/ 291055 w 670310"/>
              <a:gd name="connsiteY3" fmla="*/ 0 h 599703"/>
              <a:gd name="connsiteX4" fmla="*/ 185217 w 670310"/>
              <a:gd name="connsiteY4" fmla="*/ 44095 h 599703"/>
              <a:gd name="connsiteX5" fmla="*/ 176397 w 670310"/>
              <a:gd name="connsiteY5" fmla="*/ 88191 h 599703"/>
              <a:gd name="connsiteX6" fmla="*/ 167577 w 670310"/>
              <a:gd name="connsiteY6" fmla="*/ 185202 h 599703"/>
              <a:gd name="connsiteX7" fmla="*/ 141118 w 670310"/>
              <a:gd name="connsiteY7" fmla="*/ 211660 h 599703"/>
              <a:gd name="connsiteX8" fmla="*/ 114658 w 670310"/>
              <a:gd name="connsiteY8" fmla="*/ 229298 h 599703"/>
              <a:gd name="connsiteX9" fmla="*/ 26459 w 670310"/>
              <a:gd name="connsiteY9" fmla="*/ 246936 h 599703"/>
              <a:gd name="connsiteX10" fmla="*/ 0 w 670310"/>
              <a:gd name="connsiteY10" fmla="*/ 299851 h 599703"/>
              <a:gd name="connsiteX11" fmla="*/ 17639 w 670310"/>
              <a:gd name="connsiteY11" fmla="*/ 370404 h 599703"/>
              <a:gd name="connsiteX12" fmla="*/ 44099 w 670310"/>
              <a:gd name="connsiteY12" fmla="*/ 440958 h 599703"/>
              <a:gd name="connsiteX13" fmla="*/ 105838 w 670310"/>
              <a:gd name="connsiteY13" fmla="*/ 529149 h 599703"/>
              <a:gd name="connsiteX14" fmla="*/ 123478 w 670310"/>
              <a:gd name="connsiteY14" fmla="*/ 546788 h 599703"/>
              <a:gd name="connsiteX15" fmla="*/ 176397 w 670310"/>
              <a:gd name="connsiteY15" fmla="*/ 564426 h 599703"/>
              <a:gd name="connsiteX16" fmla="*/ 202857 w 670310"/>
              <a:gd name="connsiteY16" fmla="*/ 582064 h 599703"/>
              <a:gd name="connsiteX17" fmla="*/ 282235 w 670310"/>
              <a:gd name="connsiteY17" fmla="*/ 590883 h 599703"/>
              <a:gd name="connsiteX18" fmla="*/ 326335 w 670310"/>
              <a:gd name="connsiteY18" fmla="*/ 599703 h 599703"/>
              <a:gd name="connsiteX19" fmla="*/ 485092 w 670310"/>
              <a:gd name="connsiteY19" fmla="*/ 573245 h 599703"/>
              <a:gd name="connsiteX20" fmla="*/ 502732 w 670310"/>
              <a:gd name="connsiteY20" fmla="*/ 546788 h 599703"/>
              <a:gd name="connsiteX21" fmla="*/ 538012 w 670310"/>
              <a:gd name="connsiteY21" fmla="*/ 493873 h 599703"/>
              <a:gd name="connsiteX22" fmla="*/ 573291 w 670310"/>
              <a:gd name="connsiteY22" fmla="*/ 317489 h 599703"/>
              <a:gd name="connsiteX23" fmla="*/ 599751 w 670310"/>
              <a:gd name="connsiteY23" fmla="*/ 291032 h 599703"/>
              <a:gd name="connsiteX24" fmla="*/ 635030 w 670310"/>
              <a:gd name="connsiteY24" fmla="*/ 229298 h 599703"/>
              <a:gd name="connsiteX25" fmla="*/ 661490 w 670310"/>
              <a:gd name="connsiteY25" fmla="*/ 211660 h 599703"/>
              <a:gd name="connsiteX26" fmla="*/ 670310 w 670310"/>
              <a:gd name="connsiteY26" fmla="*/ 185202 h 599703"/>
              <a:gd name="connsiteX27" fmla="*/ 643850 w 670310"/>
              <a:gd name="connsiteY27" fmla="*/ 114649 h 599703"/>
              <a:gd name="connsiteX28" fmla="*/ 626210 w 670310"/>
              <a:gd name="connsiteY28" fmla="*/ 88191 h 599703"/>
              <a:gd name="connsiteX29" fmla="*/ 573291 w 670310"/>
              <a:gd name="connsiteY29" fmla="*/ 70553 h 599703"/>
              <a:gd name="connsiteX30" fmla="*/ 467453 w 670310"/>
              <a:gd name="connsiteY30" fmla="*/ 79372 h 5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70310" h="599703">
                <a:moveTo>
                  <a:pt x="467453" y="79372"/>
                </a:moveTo>
                <a:cubicBezTo>
                  <a:pt x="440993" y="76432"/>
                  <a:pt x="432488" y="61075"/>
                  <a:pt x="414534" y="52915"/>
                </a:cubicBezTo>
                <a:cubicBezTo>
                  <a:pt x="400121" y="46364"/>
                  <a:pt x="384595" y="42356"/>
                  <a:pt x="370434" y="35276"/>
                </a:cubicBezTo>
                <a:cubicBezTo>
                  <a:pt x="286577" y="-6649"/>
                  <a:pt x="427578" y="45502"/>
                  <a:pt x="291055" y="0"/>
                </a:cubicBezTo>
                <a:cubicBezTo>
                  <a:pt x="263012" y="7010"/>
                  <a:pt x="205467" y="11698"/>
                  <a:pt x="185217" y="44095"/>
                </a:cubicBezTo>
                <a:cubicBezTo>
                  <a:pt x="177272" y="56806"/>
                  <a:pt x="179337" y="73492"/>
                  <a:pt x="176397" y="88191"/>
                </a:cubicBezTo>
                <a:cubicBezTo>
                  <a:pt x="173457" y="120528"/>
                  <a:pt x="176498" y="153981"/>
                  <a:pt x="167577" y="185202"/>
                </a:cubicBezTo>
                <a:cubicBezTo>
                  <a:pt x="164150" y="197195"/>
                  <a:pt x="150700" y="203676"/>
                  <a:pt x="141118" y="211660"/>
                </a:cubicBezTo>
                <a:cubicBezTo>
                  <a:pt x="132975" y="218446"/>
                  <a:pt x="124139" y="224558"/>
                  <a:pt x="114658" y="229298"/>
                </a:cubicBezTo>
                <a:cubicBezTo>
                  <a:pt x="90028" y="241612"/>
                  <a:pt x="49211" y="243686"/>
                  <a:pt x="26459" y="246936"/>
                </a:cubicBezTo>
                <a:cubicBezTo>
                  <a:pt x="17542" y="260311"/>
                  <a:pt x="0" y="281596"/>
                  <a:pt x="0" y="299851"/>
                </a:cubicBezTo>
                <a:cubicBezTo>
                  <a:pt x="0" y="337962"/>
                  <a:pt x="10680" y="339091"/>
                  <a:pt x="17639" y="370404"/>
                </a:cubicBezTo>
                <a:cubicBezTo>
                  <a:pt x="32191" y="435886"/>
                  <a:pt x="11785" y="408645"/>
                  <a:pt x="44099" y="440958"/>
                </a:cubicBezTo>
                <a:cubicBezTo>
                  <a:pt x="58970" y="500435"/>
                  <a:pt x="44348" y="467663"/>
                  <a:pt x="105838" y="529149"/>
                </a:cubicBezTo>
                <a:cubicBezTo>
                  <a:pt x="111718" y="535029"/>
                  <a:pt x="115589" y="544159"/>
                  <a:pt x="123478" y="546788"/>
                </a:cubicBezTo>
                <a:cubicBezTo>
                  <a:pt x="141118" y="552667"/>
                  <a:pt x="160926" y="554113"/>
                  <a:pt x="176397" y="564426"/>
                </a:cubicBezTo>
                <a:cubicBezTo>
                  <a:pt x="185217" y="570305"/>
                  <a:pt x="192573" y="579493"/>
                  <a:pt x="202857" y="582064"/>
                </a:cubicBezTo>
                <a:cubicBezTo>
                  <a:pt x="228684" y="588520"/>
                  <a:pt x="255880" y="587118"/>
                  <a:pt x="282235" y="590883"/>
                </a:cubicBezTo>
                <a:cubicBezTo>
                  <a:pt x="297075" y="593003"/>
                  <a:pt x="311635" y="596763"/>
                  <a:pt x="326335" y="599703"/>
                </a:cubicBezTo>
                <a:cubicBezTo>
                  <a:pt x="379254" y="590884"/>
                  <a:pt x="433705" y="588660"/>
                  <a:pt x="485092" y="573245"/>
                </a:cubicBezTo>
                <a:cubicBezTo>
                  <a:pt x="495245" y="570199"/>
                  <a:pt x="496110" y="555065"/>
                  <a:pt x="502732" y="546788"/>
                </a:cubicBezTo>
                <a:cubicBezTo>
                  <a:pt x="538647" y="501899"/>
                  <a:pt x="502458" y="564973"/>
                  <a:pt x="538012" y="493873"/>
                </a:cubicBezTo>
                <a:cubicBezTo>
                  <a:pt x="545617" y="433039"/>
                  <a:pt x="549868" y="376042"/>
                  <a:pt x="573291" y="317489"/>
                </a:cubicBezTo>
                <a:cubicBezTo>
                  <a:pt x="577924" y="305909"/>
                  <a:pt x="590931" y="299851"/>
                  <a:pt x="599751" y="291032"/>
                </a:cubicBezTo>
                <a:cubicBezTo>
                  <a:pt x="606667" y="277200"/>
                  <a:pt x="622565" y="241762"/>
                  <a:pt x="635030" y="229298"/>
                </a:cubicBezTo>
                <a:cubicBezTo>
                  <a:pt x="642526" y="221803"/>
                  <a:pt x="652670" y="217539"/>
                  <a:pt x="661490" y="211660"/>
                </a:cubicBezTo>
                <a:cubicBezTo>
                  <a:pt x="664430" y="202841"/>
                  <a:pt x="670310" y="194498"/>
                  <a:pt x="670310" y="185202"/>
                </a:cubicBezTo>
                <a:cubicBezTo>
                  <a:pt x="670310" y="163498"/>
                  <a:pt x="653886" y="132210"/>
                  <a:pt x="643850" y="114649"/>
                </a:cubicBezTo>
                <a:cubicBezTo>
                  <a:pt x="638591" y="105446"/>
                  <a:pt x="635199" y="93809"/>
                  <a:pt x="626210" y="88191"/>
                </a:cubicBezTo>
                <a:cubicBezTo>
                  <a:pt x="610442" y="78337"/>
                  <a:pt x="591632" y="73609"/>
                  <a:pt x="573291" y="70553"/>
                </a:cubicBezTo>
                <a:cubicBezTo>
                  <a:pt x="502972" y="58834"/>
                  <a:pt x="493913" y="82312"/>
                  <a:pt x="467453" y="7937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909663" y="405681"/>
            <a:ext cx="935207" cy="701123"/>
          </a:xfrm>
          <a:custGeom>
            <a:avLst/>
            <a:gdLst>
              <a:gd name="connsiteX0" fmla="*/ 17941 w 935207"/>
              <a:gd name="connsiteY0" fmla="*/ 308670 h 432139"/>
              <a:gd name="connsiteX1" fmla="*/ 62040 w 935207"/>
              <a:gd name="connsiteY1" fmla="*/ 149926 h 432139"/>
              <a:gd name="connsiteX2" fmla="*/ 88500 w 935207"/>
              <a:gd name="connsiteY2" fmla="*/ 132287 h 432139"/>
              <a:gd name="connsiteX3" fmla="*/ 141419 w 935207"/>
              <a:gd name="connsiteY3" fmla="*/ 97011 h 432139"/>
              <a:gd name="connsiteX4" fmla="*/ 211978 w 935207"/>
              <a:gd name="connsiteY4" fmla="*/ 88191 h 432139"/>
              <a:gd name="connsiteX5" fmla="*/ 361916 w 935207"/>
              <a:gd name="connsiteY5" fmla="*/ 70553 h 432139"/>
              <a:gd name="connsiteX6" fmla="*/ 458935 w 935207"/>
              <a:gd name="connsiteY6" fmla="*/ 44096 h 432139"/>
              <a:gd name="connsiteX7" fmla="*/ 511854 w 935207"/>
              <a:gd name="connsiteY7" fmla="*/ 35276 h 432139"/>
              <a:gd name="connsiteX8" fmla="*/ 547133 w 935207"/>
              <a:gd name="connsiteY8" fmla="*/ 17638 h 432139"/>
              <a:gd name="connsiteX9" fmla="*/ 591233 w 935207"/>
              <a:gd name="connsiteY9" fmla="*/ 8819 h 432139"/>
              <a:gd name="connsiteX10" fmla="*/ 617692 w 935207"/>
              <a:gd name="connsiteY10" fmla="*/ 0 h 432139"/>
              <a:gd name="connsiteX11" fmla="*/ 785270 w 935207"/>
              <a:gd name="connsiteY11" fmla="*/ 8819 h 432139"/>
              <a:gd name="connsiteX12" fmla="*/ 838189 w 935207"/>
              <a:gd name="connsiteY12" fmla="*/ 26457 h 432139"/>
              <a:gd name="connsiteX13" fmla="*/ 882288 w 935207"/>
              <a:gd name="connsiteY13" fmla="*/ 35276 h 432139"/>
              <a:gd name="connsiteX14" fmla="*/ 935207 w 935207"/>
              <a:gd name="connsiteY14" fmla="*/ 114649 h 432139"/>
              <a:gd name="connsiteX15" fmla="*/ 917568 w 935207"/>
              <a:gd name="connsiteY15" fmla="*/ 246936 h 432139"/>
              <a:gd name="connsiteX16" fmla="*/ 899928 w 935207"/>
              <a:gd name="connsiteY16" fmla="*/ 273394 h 432139"/>
              <a:gd name="connsiteX17" fmla="*/ 847009 w 935207"/>
              <a:gd name="connsiteY17" fmla="*/ 317490 h 432139"/>
              <a:gd name="connsiteX18" fmla="*/ 802909 w 935207"/>
              <a:gd name="connsiteY18" fmla="*/ 335128 h 432139"/>
              <a:gd name="connsiteX19" fmla="*/ 388376 w 935207"/>
              <a:gd name="connsiteY19" fmla="*/ 361585 h 432139"/>
              <a:gd name="connsiteX20" fmla="*/ 308997 w 935207"/>
              <a:gd name="connsiteY20" fmla="*/ 396862 h 432139"/>
              <a:gd name="connsiteX21" fmla="*/ 273717 w 935207"/>
              <a:gd name="connsiteY21" fmla="*/ 414500 h 432139"/>
              <a:gd name="connsiteX22" fmla="*/ 220798 w 935207"/>
              <a:gd name="connsiteY22" fmla="*/ 432139 h 432139"/>
              <a:gd name="connsiteX23" fmla="*/ 150239 w 935207"/>
              <a:gd name="connsiteY23" fmla="*/ 423320 h 432139"/>
              <a:gd name="connsiteX24" fmla="*/ 132599 w 935207"/>
              <a:gd name="connsiteY24" fmla="*/ 405681 h 432139"/>
              <a:gd name="connsiteX25" fmla="*/ 106140 w 935207"/>
              <a:gd name="connsiteY25" fmla="*/ 388043 h 432139"/>
              <a:gd name="connsiteX26" fmla="*/ 62040 w 935207"/>
              <a:gd name="connsiteY26" fmla="*/ 379224 h 432139"/>
              <a:gd name="connsiteX27" fmla="*/ 35581 w 935207"/>
              <a:gd name="connsiteY27" fmla="*/ 370405 h 432139"/>
              <a:gd name="connsiteX28" fmla="*/ 301 w 935207"/>
              <a:gd name="connsiteY28" fmla="*/ 326309 h 432139"/>
              <a:gd name="connsiteX29" fmla="*/ 9121 w 935207"/>
              <a:gd name="connsiteY29" fmla="*/ 273394 h 432139"/>
              <a:gd name="connsiteX30" fmla="*/ 17941 w 935207"/>
              <a:gd name="connsiteY30" fmla="*/ 308670 h 43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35207" h="432139">
                <a:moveTo>
                  <a:pt x="17941" y="308670"/>
                </a:moveTo>
                <a:cubicBezTo>
                  <a:pt x="26761" y="288092"/>
                  <a:pt x="24779" y="187184"/>
                  <a:pt x="62040" y="149926"/>
                </a:cubicBezTo>
                <a:cubicBezTo>
                  <a:pt x="69536" y="142431"/>
                  <a:pt x="80356" y="139073"/>
                  <a:pt x="88500" y="132287"/>
                </a:cubicBezTo>
                <a:cubicBezTo>
                  <a:pt x="118037" y="107675"/>
                  <a:pt x="105734" y="103499"/>
                  <a:pt x="141419" y="97011"/>
                </a:cubicBezTo>
                <a:cubicBezTo>
                  <a:pt x="164739" y="92771"/>
                  <a:pt x="188458" y="91131"/>
                  <a:pt x="211978" y="88191"/>
                </a:cubicBezTo>
                <a:cubicBezTo>
                  <a:pt x="287446" y="63038"/>
                  <a:pt x="185399" y="94621"/>
                  <a:pt x="361916" y="70553"/>
                </a:cubicBezTo>
                <a:cubicBezTo>
                  <a:pt x="503043" y="51310"/>
                  <a:pt x="385872" y="60331"/>
                  <a:pt x="458935" y="44096"/>
                </a:cubicBezTo>
                <a:cubicBezTo>
                  <a:pt x="476392" y="40217"/>
                  <a:pt x="494214" y="38216"/>
                  <a:pt x="511854" y="35276"/>
                </a:cubicBezTo>
                <a:cubicBezTo>
                  <a:pt x="523614" y="29397"/>
                  <a:pt x="534660" y="21795"/>
                  <a:pt x="547133" y="17638"/>
                </a:cubicBezTo>
                <a:cubicBezTo>
                  <a:pt x="561355" y="12898"/>
                  <a:pt x="576689" y="12455"/>
                  <a:pt x="591233" y="8819"/>
                </a:cubicBezTo>
                <a:cubicBezTo>
                  <a:pt x="600252" y="6564"/>
                  <a:pt x="608872" y="2940"/>
                  <a:pt x="617692" y="0"/>
                </a:cubicBezTo>
                <a:cubicBezTo>
                  <a:pt x="673551" y="2940"/>
                  <a:pt x="729732" y="2155"/>
                  <a:pt x="785270" y="8819"/>
                </a:cubicBezTo>
                <a:cubicBezTo>
                  <a:pt x="803731" y="11034"/>
                  <a:pt x="819956" y="22811"/>
                  <a:pt x="838189" y="26457"/>
                </a:cubicBezTo>
                <a:lnTo>
                  <a:pt x="882288" y="35276"/>
                </a:lnTo>
                <a:cubicBezTo>
                  <a:pt x="934959" y="87942"/>
                  <a:pt x="921346" y="59205"/>
                  <a:pt x="935207" y="114649"/>
                </a:cubicBezTo>
                <a:cubicBezTo>
                  <a:pt x="934712" y="118609"/>
                  <a:pt x="920178" y="238236"/>
                  <a:pt x="917568" y="246936"/>
                </a:cubicBezTo>
                <a:cubicBezTo>
                  <a:pt x="914522" y="257089"/>
                  <a:pt x="906714" y="265251"/>
                  <a:pt x="899928" y="273394"/>
                </a:cubicBezTo>
                <a:cubicBezTo>
                  <a:pt x="885998" y="290109"/>
                  <a:pt x="866827" y="307582"/>
                  <a:pt x="847009" y="317490"/>
                </a:cubicBezTo>
                <a:cubicBezTo>
                  <a:pt x="832848" y="324570"/>
                  <a:pt x="817733" y="329569"/>
                  <a:pt x="802909" y="335128"/>
                </a:cubicBezTo>
                <a:cubicBezTo>
                  <a:pt x="672628" y="383979"/>
                  <a:pt x="518201" y="358340"/>
                  <a:pt x="388376" y="361585"/>
                </a:cubicBezTo>
                <a:cubicBezTo>
                  <a:pt x="310553" y="413464"/>
                  <a:pt x="434931" y="333902"/>
                  <a:pt x="308997" y="396862"/>
                </a:cubicBezTo>
                <a:cubicBezTo>
                  <a:pt x="297237" y="402741"/>
                  <a:pt x="285925" y="409617"/>
                  <a:pt x="273717" y="414500"/>
                </a:cubicBezTo>
                <a:cubicBezTo>
                  <a:pt x="256453" y="421405"/>
                  <a:pt x="220798" y="432139"/>
                  <a:pt x="220798" y="432139"/>
                </a:cubicBezTo>
                <a:cubicBezTo>
                  <a:pt x="197278" y="429199"/>
                  <a:pt x="172942" y="430131"/>
                  <a:pt x="150239" y="423320"/>
                </a:cubicBezTo>
                <a:cubicBezTo>
                  <a:pt x="142274" y="420931"/>
                  <a:pt x="139092" y="410875"/>
                  <a:pt x="132599" y="405681"/>
                </a:cubicBezTo>
                <a:cubicBezTo>
                  <a:pt x="124322" y="399060"/>
                  <a:pt x="116065" y="391764"/>
                  <a:pt x="106140" y="388043"/>
                </a:cubicBezTo>
                <a:cubicBezTo>
                  <a:pt x="92103" y="382780"/>
                  <a:pt x="76584" y="382860"/>
                  <a:pt x="62040" y="379224"/>
                </a:cubicBezTo>
                <a:cubicBezTo>
                  <a:pt x="53021" y="376969"/>
                  <a:pt x="44401" y="373345"/>
                  <a:pt x="35581" y="370405"/>
                </a:cubicBezTo>
                <a:cubicBezTo>
                  <a:pt x="26812" y="361637"/>
                  <a:pt x="1692" y="338823"/>
                  <a:pt x="301" y="326309"/>
                </a:cubicBezTo>
                <a:cubicBezTo>
                  <a:pt x="-1674" y="308537"/>
                  <a:pt x="6592" y="291096"/>
                  <a:pt x="9121" y="273394"/>
                </a:cubicBezTo>
                <a:cubicBezTo>
                  <a:pt x="9537" y="270484"/>
                  <a:pt x="9121" y="329248"/>
                  <a:pt x="17941" y="30867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nut 63"/>
          <p:cNvSpPr/>
          <p:nvPr/>
        </p:nvSpPr>
        <p:spPr>
          <a:xfrm>
            <a:off x="2767015" y="1007778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835315" y="981320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nut 65"/>
          <p:cNvSpPr/>
          <p:nvPr/>
        </p:nvSpPr>
        <p:spPr>
          <a:xfrm>
            <a:off x="3990287" y="951847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058587" y="925389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nut 67"/>
          <p:cNvSpPr/>
          <p:nvPr/>
        </p:nvSpPr>
        <p:spPr>
          <a:xfrm>
            <a:off x="5274262" y="538740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342562" y="512282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 rot="21003588">
            <a:off x="2901107" y="992993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nut 70"/>
          <p:cNvSpPr/>
          <p:nvPr/>
        </p:nvSpPr>
        <p:spPr>
          <a:xfrm rot="21003588">
            <a:off x="3254223" y="1516188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 rot="21003588">
            <a:off x="3322523" y="1489730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rot="1686759" flipH="1">
            <a:off x="4185396" y="1094509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nut 73"/>
          <p:cNvSpPr/>
          <p:nvPr/>
        </p:nvSpPr>
        <p:spPr>
          <a:xfrm rot="1686759" flipH="1">
            <a:off x="4399569" y="1492284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 rot="1686759" flipH="1">
            <a:off x="4518768" y="1500745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 rot="564215" flipH="1">
            <a:off x="5116731" y="1020629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onut 76"/>
          <p:cNvSpPr/>
          <p:nvPr/>
        </p:nvSpPr>
        <p:spPr>
          <a:xfrm rot="564215" flipH="1">
            <a:off x="5330904" y="1418404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 rot="564215" flipH="1">
            <a:off x="5421462" y="1388844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917" y="2645748"/>
            <a:ext cx="1229010" cy="10405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3" name="TextBox 82"/>
          <p:cNvSpPr txBox="1"/>
          <p:nvPr/>
        </p:nvSpPr>
        <p:spPr>
          <a:xfrm>
            <a:off x="3533222" y="21156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Community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185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701292" y="237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988814" y="532159"/>
            <a:ext cx="2404059" cy="46062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6729417" y="50606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988814" y="1622320"/>
            <a:ext cx="2404059" cy="46062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7171441" y="1592364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2710" y="1083642"/>
            <a:ext cx="309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3: Ambiguous assignment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440185" y="1136556"/>
            <a:ext cx="675459" cy="4235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63356" y="107918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578531" y="91309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78531" y="145943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6004691" y="488994"/>
            <a:ext cx="2404059" cy="484427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/>
          <p:cNvSpPr/>
          <p:nvPr/>
        </p:nvSpPr>
        <p:spPr>
          <a:xfrm>
            <a:off x="6004691" y="1579819"/>
            <a:ext cx="2404059" cy="484427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65271" y="3641917"/>
            <a:ext cx="69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Proposed work: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Evaluate different strategies for assigning ambiguous 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5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19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124521" y="680372"/>
            <a:ext cx="1911477" cy="3662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980574" y="663092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281610" y="680372"/>
            <a:ext cx="1911477" cy="3662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3622886" y="650416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1818084" y="1693828"/>
            <a:ext cx="537060" cy="336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25568" y="1275808"/>
            <a:ext cx="250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50175" y="1140480"/>
            <a:ext cx="275393" cy="22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56571" y="1140480"/>
            <a:ext cx="309408" cy="28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50175" y="126374"/>
            <a:ext cx="98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Random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92989" y="127671"/>
            <a:ext cx="29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Uniquely</a:t>
            </a:r>
            <a:r>
              <a:rPr lang="en-US" dirty="0" smtClean="0"/>
              <a:t> </a:t>
            </a:r>
            <a:r>
              <a:rPr lang="en-US" dirty="0" err="1" smtClean="0"/>
              <a:t>alignable</a:t>
            </a:r>
            <a:r>
              <a:rPr lang="en-US" dirty="0" smtClean="0"/>
              <a:t> reads only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70778" y="3748353"/>
            <a:ext cx="181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Fractional </a:t>
            </a:r>
            <a:r>
              <a:rPr lang="en-US" dirty="0" smtClean="0"/>
              <a:t>counts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8243" y="3504596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 reads  based on </a:t>
            </a:r>
            <a:endParaRPr lang="en-US" dirty="0"/>
          </a:p>
          <a:p>
            <a:r>
              <a:rPr lang="en-US" b="1" dirty="0" smtClean="0"/>
              <a:t>proportion</a:t>
            </a:r>
            <a:r>
              <a:rPr lang="en-US" dirty="0" smtClean="0"/>
              <a:t> of unique reads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89575" y="2057507"/>
            <a:ext cx="118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Flip a coin</a:t>
            </a:r>
            <a:endParaRPr lang="en-US" i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98120" y="2920671"/>
            <a:ext cx="537060" cy="3367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8936" y="2554427"/>
            <a:ext cx="1911477" cy="36624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>
            <a:off x="924989" y="2537147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305405" y="2554427"/>
            <a:ext cx="1911477" cy="36624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H="1">
            <a:off x="3646681" y="2524471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6136899" y="1905415"/>
            <a:ext cx="537060" cy="336758"/>
          </a:xfrm>
          <a:prstGeom prst="rect">
            <a:avLst/>
          </a:prstGeom>
        </p:spPr>
      </p:pic>
      <p:sp>
        <p:nvSpPr>
          <p:cNvPr id="37" name="Circular Arrow 36"/>
          <p:cNvSpPr/>
          <p:nvPr/>
        </p:nvSpPr>
        <p:spPr>
          <a:xfrm>
            <a:off x="6289671" y="1210808"/>
            <a:ext cx="1365067" cy="1120784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020" y="1783282"/>
            <a:ext cx="1370775" cy="10966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216332" y="6642556"/>
            <a:ext cx="29276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www.psdgraphics.com</a:t>
            </a:r>
            <a:r>
              <a:rPr lang="en-US" sz="800" dirty="0">
                <a:solidFill>
                  <a:srgbClr val="948A54"/>
                </a:solidFill>
              </a:rPr>
              <a:t>/file/recycling-bin-</a:t>
            </a:r>
            <a:r>
              <a:rPr lang="en-US" sz="800" dirty="0" err="1">
                <a:solidFill>
                  <a:srgbClr val="948A54"/>
                </a:solidFill>
              </a:rPr>
              <a:t>icon.jpg</a:t>
            </a:r>
            <a:endParaRPr lang="en-US" sz="800" dirty="0">
              <a:solidFill>
                <a:srgbClr val="948A54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129979" y="5105977"/>
            <a:ext cx="537060" cy="33675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100795" y="4696533"/>
            <a:ext cx="1911477" cy="36624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>
            <a:off x="956848" y="4679253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337264" y="4696533"/>
            <a:ext cx="1911477" cy="36624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>
            <a:off x="3678540" y="4666577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2382393" y="5097337"/>
            <a:ext cx="537060" cy="33675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1400" y="5379494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99327" y="5379494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4813644" y="5196372"/>
            <a:ext cx="1911477" cy="36624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669697" y="5170273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7050113" y="5196372"/>
            <a:ext cx="1911477" cy="36624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>
            <a:off x="8391389" y="5166416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6513053" y="6094363"/>
            <a:ext cx="537060" cy="33675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658689" y="5692078"/>
            <a:ext cx="764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66%</a:t>
            </a:r>
            <a:endParaRPr lang="en-US" sz="2200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6295199" y="5709394"/>
            <a:ext cx="378760" cy="28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901594" y="5718654"/>
            <a:ext cx="370821" cy="280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/>
          <a:srcRect l="8836" t="29469" r="78657" b="51541"/>
          <a:stretch/>
        </p:blipFill>
        <p:spPr>
          <a:xfrm>
            <a:off x="5322030" y="4800172"/>
            <a:ext cx="719581" cy="36624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>
            <a:off x="5669697" y="4782892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l="11442" t="28267" r="74895" b="52743"/>
          <a:stretch/>
        </p:blipFill>
        <p:spPr>
          <a:xfrm>
            <a:off x="5465451" y="4408359"/>
            <a:ext cx="786108" cy="36624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5689638" y="4391079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/>
          <a:srcRect l="18803" t="29468" r="68934" b="53095"/>
          <a:stretch/>
        </p:blipFill>
        <p:spPr>
          <a:xfrm>
            <a:off x="8131920" y="4797897"/>
            <a:ext cx="705590" cy="33628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>
            <a:off x="8391389" y="4767941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272415" y="5694545"/>
            <a:ext cx="764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33%</a:t>
            </a:r>
            <a:endParaRPr lang="en-US" sz="22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4515774" y="573743"/>
            <a:ext cx="0" cy="562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96894" y="3434044"/>
            <a:ext cx="831713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Frame 71"/>
          <p:cNvSpPr/>
          <p:nvPr/>
        </p:nvSpPr>
        <p:spPr>
          <a:xfrm>
            <a:off x="2275588" y="656338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Frame 72"/>
          <p:cNvSpPr/>
          <p:nvPr/>
        </p:nvSpPr>
        <p:spPr>
          <a:xfrm>
            <a:off x="119350" y="66126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Frame 74"/>
          <p:cNvSpPr/>
          <p:nvPr/>
        </p:nvSpPr>
        <p:spPr>
          <a:xfrm>
            <a:off x="2290493" y="2528328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Frame 75"/>
          <p:cNvSpPr/>
          <p:nvPr/>
        </p:nvSpPr>
        <p:spPr>
          <a:xfrm>
            <a:off x="63695" y="2524439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Frame 76"/>
          <p:cNvSpPr/>
          <p:nvPr/>
        </p:nvSpPr>
        <p:spPr>
          <a:xfrm>
            <a:off x="89300" y="466761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Frame 77"/>
          <p:cNvSpPr/>
          <p:nvPr/>
        </p:nvSpPr>
        <p:spPr>
          <a:xfrm>
            <a:off x="2328444" y="4666577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Frame 78"/>
          <p:cNvSpPr/>
          <p:nvPr/>
        </p:nvSpPr>
        <p:spPr>
          <a:xfrm>
            <a:off x="4804824" y="516351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ame 79"/>
          <p:cNvSpPr/>
          <p:nvPr/>
        </p:nvSpPr>
        <p:spPr>
          <a:xfrm>
            <a:off x="7041293" y="5175837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6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4921279"/>
            <a:ext cx="2404059" cy="46062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7026591" y="490399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6011440"/>
            <a:ext cx="2404059" cy="46062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468615" y="5981484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89884" y="3336388"/>
            <a:ext cx="28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Multi-core clustering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9884" y="5472762"/>
            <a:ext cx="30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3: Ambiguous assignment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737359" y="5525676"/>
            <a:ext cx="675459" cy="423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0530" y="546830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5705" y="530221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705" y="584855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05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17638"/>
            <a:ext cx="3810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Committee</a:t>
            </a:r>
          </a:p>
          <a:p>
            <a:r>
              <a:rPr lang="en-US" dirty="0" err="1" smtClean="0"/>
              <a:t>Mihai</a:t>
            </a:r>
            <a:r>
              <a:rPr lang="en-US" dirty="0" smtClean="0"/>
              <a:t> Pop</a:t>
            </a:r>
          </a:p>
          <a:p>
            <a:r>
              <a:rPr lang="en-US" dirty="0" err="1"/>
              <a:t>Héctor</a:t>
            </a:r>
            <a:r>
              <a:rPr lang="en-US" dirty="0"/>
              <a:t> </a:t>
            </a:r>
            <a:r>
              <a:rPr lang="en-US" dirty="0" err="1"/>
              <a:t>Corrada</a:t>
            </a:r>
            <a:r>
              <a:rPr lang="en-US" dirty="0"/>
              <a:t> Bravo</a:t>
            </a:r>
          </a:p>
          <a:p>
            <a:r>
              <a:rPr lang="en-US" dirty="0" err="1" smtClean="0"/>
              <a:t>Atif</a:t>
            </a:r>
            <a:r>
              <a:rPr lang="en-US" dirty="0" smtClean="0"/>
              <a:t> </a:t>
            </a:r>
            <a:r>
              <a:rPr lang="en-US" dirty="0" err="1" smtClean="0"/>
              <a:t>Memon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Pop lab</a:t>
            </a:r>
            <a:endParaRPr lang="en-US" dirty="0" smtClean="0"/>
          </a:p>
          <a:p>
            <a:r>
              <a:rPr lang="en-US" dirty="0" smtClean="0"/>
              <a:t>Irina </a:t>
            </a:r>
            <a:r>
              <a:rPr lang="en-US" dirty="0" err="1" smtClean="0"/>
              <a:t>Astrovskaya</a:t>
            </a:r>
            <a:endParaRPr lang="en-US" dirty="0" smtClean="0"/>
          </a:p>
          <a:p>
            <a:r>
              <a:rPr lang="en-US" dirty="0" smtClean="0"/>
              <a:t>Lee </a:t>
            </a:r>
            <a:r>
              <a:rPr lang="en-US" dirty="0" err="1" smtClean="0"/>
              <a:t>Mendelowitz</a:t>
            </a:r>
            <a:endParaRPr lang="en-US" dirty="0" smtClean="0"/>
          </a:p>
          <a:p>
            <a:r>
              <a:rPr lang="en-US" dirty="0" smtClean="0"/>
              <a:t>Joseph Paulson</a:t>
            </a:r>
          </a:p>
          <a:p>
            <a:r>
              <a:rPr lang="en-US" dirty="0" err="1" smtClean="0"/>
              <a:t>Chengxi</a:t>
            </a:r>
            <a:r>
              <a:rPr lang="en-US" dirty="0" smtClean="0"/>
              <a:t> Ye</a:t>
            </a:r>
          </a:p>
          <a:p>
            <a:r>
              <a:rPr lang="en-US" dirty="0" err="1"/>
              <a:t>Senthil</a:t>
            </a:r>
            <a:r>
              <a:rPr lang="en-US" dirty="0"/>
              <a:t> </a:t>
            </a:r>
            <a:r>
              <a:rPr lang="en-US" dirty="0" smtClean="0"/>
              <a:t>Kumar</a:t>
            </a:r>
          </a:p>
          <a:p>
            <a:r>
              <a:rPr lang="en-US" dirty="0"/>
              <a:t>Mathieu </a:t>
            </a:r>
            <a:r>
              <a:rPr lang="en-US" dirty="0" smtClean="0"/>
              <a:t>Almeida</a:t>
            </a:r>
          </a:p>
          <a:p>
            <a:r>
              <a:rPr lang="en-US" dirty="0" smtClean="0"/>
              <a:t>Jeremy </a:t>
            </a:r>
            <a:r>
              <a:rPr lang="en-US" dirty="0" err="1" smtClean="0"/>
              <a:t>Selengut</a:t>
            </a:r>
            <a:endParaRPr lang="en-US" dirty="0" smtClean="0"/>
          </a:p>
          <a:p>
            <a:endParaRPr lang="en-US" i="1" dirty="0"/>
          </a:p>
          <a:p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6459693" y="1417638"/>
            <a:ext cx="314150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CBCB</a:t>
            </a:r>
            <a:endParaRPr lang="en-US" dirty="0" smtClean="0"/>
          </a:p>
          <a:p>
            <a:r>
              <a:rPr lang="en-US" dirty="0" smtClean="0"/>
              <a:t>Mike Cummings</a:t>
            </a:r>
          </a:p>
          <a:p>
            <a:r>
              <a:rPr lang="en-US" dirty="0" smtClean="0"/>
              <a:t>Steve Mount</a:t>
            </a:r>
          </a:p>
          <a:p>
            <a:r>
              <a:rPr lang="en-US" dirty="0"/>
              <a:t>Sridhar </a:t>
            </a:r>
            <a:r>
              <a:rPr lang="en-US" dirty="0" err="1"/>
              <a:t>Hannenhalli</a:t>
            </a:r>
            <a:endParaRPr lang="en-US" dirty="0" smtClean="0"/>
          </a:p>
          <a:p>
            <a:r>
              <a:rPr lang="en-US" dirty="0"/>
              <a:t>Ted </a:t>
            </a:r>
            <a:r>
              <a:rPr lang="en-US" dirty="0" smtClean="0"/>
              <a:t>Gibbons</a:t>
            </a:r>
          </a:p>
          <a:p>
            <a:r>
              <a:rPr lang="en-US" dirty="0" smtClean="0"/>
              <a:t>Derrick Wood</a:t>
            </a:r>
          </a:p>
          <a:p>
            <a:r>
              <a:rPr lang="en-US" dirty="0" smtClean="0"/>
              <a:t>Adam </a:t>
            </a:r>
            <a:r>
              <a:rPr lang="en-US" dirty="0" err="1" smtClean="0"/>
              <a:t>Bazinet</a:t>
            </a:r>
            <a:endParaRPr lang="en-US" dirty="0" smtClean="0"/>
          </a:p>
          <a:p>
            <a:r>
              <a:rPr lang="en-US" dirty="0"/>
              <a:t>Leonid </a:t>
            </a:r>
            <a:r>
              <a:rPr lang="en-US" dirty="0" err="1" smtClean="0"/>
              <a:t>Sukharnikov</a:t>
            </a:r>
            <a:endParaRPr lang="en-US" dirty="0" smtClean="0"/>
          </a:p>
          <a:p>
            <a:r>
              <a:rPr lang="en-US" dirty="0" smtClean="0"/>
              <a:t>Justin </a:t>
            </a:r>
            <a:r>
              <a:rPr lang="en-US" dirty="0" err="1" smtClean="0"/>
              <a:t>Malin</a:t>
            </a:r>
            <a:endParaRPr lang="en-US" dirty="0" smtClean="0"/>
          </a:p>
          <a:p>
            <a:r>
              <a:rPr lang="en-US" b="1" dirty="0" smtClean="0"/>
              <a:t>BYOB</a:t>
            </a:r>
            <a:endParaRPr lang="en-US" b="1" dirty="0" smtClean="0"/>
          </a:p>
          <a:p>
            <a:r>
              <a:rPr lang="en-US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NSF</a:t>
            </a:r>
            <a:endParaRPr lang="en-US" b="1" dirty="0" smtClean="0"/>
          </a:p>
          <a:p>
            <a:r>
              <a:rPr lang="en-US" b="1" dirty="0" smtClean="0"/>
              <a:t>NIH</a:t>
            </a:r>
          </a:p>
        </p:txBody>
      </p:sp>
      <p:sp>
        <p:nvSpPr>
          <p:cNvPr id="9" name="Rectangle 8"/>
          <p:cNvSpPr/>
          <p:nvPr/>
        </p:nvSpPr>
        <p:spPr>
          <a:xfrm>
            <a:off x="3330697" y="1425806"/>
            <a:ext cx="2085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NBACC</a:t>
            </a:r>
          </a:p>
          <a:p>
            <a:r>
              <a:rPr lang="en-US" dirty="0"/>
              <a:t>Sergey </a:t>
            </a:r>
            <a:r>
              <a:rPr lang="en-US" dirty="0" err="1"/>
              <a:t>Koren</a:t>
            </a:r>
            <a:endParaRPr lang="en-US" dirty="0"/>
          </a:p>
          <a:p>
            <a:r>
              <a:rPr lang="en-US" dirty="0"/>
              <a:t>Todd </a:t>
            </a:r>
            <a:r>
              <a:rPr lang="en-US" dirty="0" err="1"/>
              <a:t>Treangen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61579" y="2491876"/>
            <a:ext cx="3001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Former members</a:t>
            </a:r>
          </a:p>
          <a:p>
            <a:r>
              <a:rPr lang="en-US" i="1" dirty="0" err="1" smtClean="0"/>
              <a:t>MohammadReza</a:t>
            </a:r>
            <a:r>
              <a:rPr lang="en-US" i="1" dirty="0" smtClean="0"/>
              <a:t> </a:t>
            </a:r>
            <a:r>
              <a:rPr lang="en-US" i="1" dirty="0" err="1"/>
              <a:t>Ghodsi</a:t>
            </a:r>
            <a:r>
              <a:rPr lang="en-US" dirty="0"/>
              <a:t> </a:t>
            </a:r>
          </a:p>
          <a:p>
            <a:r>
              <a:rPr lang="en-US" i="1" dirty="0"/>
              <a:t>Dan </a:t>
            </a:r>
            <a:r>
              <a:rPr lang="en-US" i="1" dirty="0" err="1"/>
              <a:t>Sommer</a:t>
            </a:r>
            <a:endParaRPr lang="en-US" i="1" dirty="0"/>
          </a:p>
          <a:p>
            <a:r>
              <a:rPr lang="en-US" i="1" dirty="0"/>
              <a:t>Henry Lin</a:t>
            </a:r>
          </a:p>
          <a:p>
            <a:r>
              <a:rPr lang="en-US" i="1" dirty="0"/>
              <a:t>Bo Liu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61579" y="4217113"/>
            <a:ext cx="32433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Bravo </a:t>
            </a:r>
            <a:r>
              <a:rPr lang="en-US" b="1" dirty="0" smtClean="0"/>
              <a:t>Lab</a:t>
            </a:r>
          </a:p>
          <a:p>
            <a:r>
              <a:rPr lang="en-US" dirty="0" smtClean="0"/>
              <a:t>Kwame </a:t>
            </a:r>
            <a:r>
              <a:rPr lang="en-US" dirty="0" err="1"/>
              <a:t>Okrah</a:t>
            </a:r>
            <a:endParaRPr lang="en-US" dirty="0"/>
          </a:p>
          <a:p>
            <a:r>
              <a:rPr lang="en-US" dirty="0"/>
              <a:t>Joyce Hsiao</a:t>
            </a:r>
          </a:p>
          <a:p>
            <a:r>
              <a:rPr lang="en-US" dirty="0" err="1"/>
              <a:t>Wikum</a:t>
            </a:r>
            <a:r>
              <a:rPr lang="en-US" dirty="0"/>
              <a:t> </a:t>
            </a:r>
            <a:r>
              <a:rPr lang="en-US" dirty="0" err="1"/>
              <a:t>Dinalankara</a:t>
            </a:r>
            <a:endParaRPr lang="en-US" dirty="0"/>
          </a:p>
          <a:p>
            <a:r>
              <a:rPr lang="en-US" dirty="0" err="1"/>
              <a:t>Hisham</a:t>
            </a:r>
            <a:r>
              <a:rPr lang="en-US" dirty="0"/>
              <a:t> </a:t>
            </a:r>
            <a:r>
              <a:rPr lang="en-US" dirty="0" err="1"/>
              <a:t>Talukder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9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890" b="51541"/>
          <a:stretch/>
        </p:blipFill>
        <p:spPr>
          <a:xfrm>
            <a:off x="2218503" y="425629"/>
            <a:ext cx="4921622" cy="5628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42556"/>
            <a:ext cx="6858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www.alimetrics.net</a:t>
            </a:r>
            <a:r>
              <a:rPr lang="en-US" sz="800" dirty="0">
                <a:solidFill>
                  <a:srgbClr val="948A54"/>
                </a:solidFill>
              </a:rPr>
              <a:t>/en/images/stories/content/M_00-06%20DNA%20based%20kuva%203.jpg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8189" r="70332" b="19678"/>
          <a:stretch/>
        </p:blipFill>
        <p:spPr>
          <a:xfrm>
            <a:off x="7179751" y="0"/>
            <a:ext cx="1947393" cy="7070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4936" y="3246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Targeted sequencing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21622" y="3263384"/>
            <a:ext cx="360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Whole genome shotgun sequencing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9469" r="68761" b="51541"/>
          <a:stretch/>
        </p:blipFill>
        <p:spPr>
          <a:xfrm>
            <a:off x="649994" y="3933666"/>
            <a:ext cx="2312221" cy="471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49994" y="4592210"/>
            <a:ext cx="2404059" cy="460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9469" r="72445" b="51541"/>
          <a:stretch/>
        </p:blipFill>
        <p:spPr>
          <a:xfrm>
            <a:off x="649995" y="5177240"/>
            <a:ext cx="2018472" cy="466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9469" r="70934" b="51541"/>
          <a:stretch/>
        </p:blipFill>
        <p:spPr>
          <a:xfrm>
            <a:off x="649994" y="5793562"/>
            <a:ext cx="2156707" cy="47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510" t="29375" r="63964" b="51635"/>
          <a:stretch/>
        </p:blipFill>
        <p:spPr>
          <a:xfrm>
            <a:off x="5222918" y="4177701"/>
            <a:ext cx="1564872" cy="406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8638" t="29295" r="21233" b="51715"/>
          <a:stretch/>
        </p:blipFill>
        <p:spPr>
          <a:xfrm>
            <a:off x="4921622" y="5406947"/>
            <a:ext cx="1284325" cy="40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7856" t="27619" r="3805" b="53391"/>
          <a:stretch/>
        </p:blipFill>
        <p:spPr>
          <a:xfrm>
            <a:off x="6614293" y="5923526"/>
            <a:ext cx="1170098" cy="406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490" t="29147" r="79136" b="51863"/>
          <a:stretch/>
        </p:blipFill>
        <p:spPr>
          <a:xfrm>
            <a:off x="6614294" y="5264021"/>
            <a:ext cx="1236174" cy="406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5477" t="30790" r="42960" b="50220"/>
          <a:stretch/>
        </p:blipFill>
        <p:spPr>
          <a:xfrm>
            <a:off x="7275598" y="4673301"/>
            <a:ext cx="1375845" cy="4061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921622" y="4760734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942578" y="452725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39437" y="5060796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94620" y="5667057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380040" y="5091003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7140125" y="417770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421500" y="5647512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816855" y="6543817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56421" y="6488668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238621" y="396894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470401" y="3980238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66031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23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63894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50924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18127" y="4232305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643124" y="54702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635772" y="60115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241671" y="530386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202876" y="468521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72927" y="5987685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71559" y="3259147"/>
            <a:ext cx="0" cy="30031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18592" y="676722"/>
            <a:ext cx="1844997" cy="235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7055458" y="676722"/>
            <a:ext cx="1844997" cy="235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60" name="Freeform 59"/>
          <p:cNvSpPr/>
          <p:nvPr/>
        </p:nvSpPr>
        <p:spPr>
          <a:xfrm>
            <a:off x="2108466" y="1234212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460132" y="1472800"/>
            <a:ext cx="811427" cy="725956"/>
          </a:xfrm>
          <a:custGeom>
            <a:avLst/>
            <a:gdLst>
              <a:gd name="connsiteX0" fmla="*/ 467453 w 670310"/>
              <a:gd name="connsiteY0" fmla="*/ 79372 h 599703"/>
              <a:gd name="connsiteX1" fmla="*/ 414534 w 670310"/>
              <a:gd name="connsiteY1" fmla="*/ 52915 h 599703"/>
              <a:gd name="connsiteX2" fmla="*/ 370434 w 670310"/>
              <a:gd name="connsiteY2" fmla="*/ 35276 h 599703"/>
              <a:gd name="connsiteX3" fmla="*/ 291055 w 670310"/>
              <a:gd name="connsiteY3" fmla="*/ 0 h 599703"/>
              <a:gd name="connsiteX4" fmla="*/ 185217 w 670310"/>
              <a:gd name="connsiteY4" fmla="*/ 44095 h 599703"/>
              <a:gd name="connsiteX5" fmla="*/ 176397 w 670310"/>
              <a:gd name="connsiteY5" fmla="*/ 88191 h 599703"/>
              <a:gd name="connsiteX6" fmla="*/ 167577 w 670310"/>
              <a:gd name="connsiteY6" fmla="*/ 185202 h 599703"/>
              <a:gd name="connsiteX7" fmla="*/ 141118 w 670310"/>
              <a:gd name="connsiteY7" fmla="*/ 211660 h 599703"/>
              <a:gd name="connsiteX8" fmla="*/ 114658 w 670310"/>
              <a:gd name="connsiteY8" fmla="*/ 229298 h 599703"/>
              <a:gd name="connsiteX9" fmla="*/ 26459 w 670310"/>
              <a:gd name="connsiteY9" fmla="*/ 246936 h 599703"/>
              <a:gd name="connsiteX10" fmla="*/ 0 w 670310"/>
              <a:gd name="connsiteY10" fmla="*/ 299851 h 599703"/>
              <a:gd name="connsiteX11" fmla="*/ 17639 w 670310"/>
              <a:gd name="connsiteY11" fmla="*/ 370404 h 599703"/>
              <a:gd name="connsiteX12" fmla="*/ 44099 w 670310"/>
              <a:gd name="connsiteY12" fmla="*/ 440958 h 599703"/>
              <a:gd name="connsiteX13" fmla="*/ 105838 w 670310"/>
              <a:gd name="connsiteY13" fmla="*/ 529149 h 599703"/>
              <a:gd name="connsiteX14" fmla="*/ 123478 w 670310"/>
              <a:gd name="connsiteY14" fmla="*/ 546788 h 599703"/>
              <a:gd name="connsiteX15" fmla="*/ 176397 w 670310"/>
              <a:gd name="connsiteY15" fmla="*/ 564426 h 599703"/>
              <a:gd name="connsiteX16" fmla="*/ 202857 w 670310"/>
              <a:gd name="connsiteY16" fmla="*/ 582064 h 599703"/>
              <a:gd name="connsiteX17" fmla="*/ 282235 w 670310"/>
              <a:gd name="connsiteY17" fmla="*/ 590883 h 599703"/>
              <a:gd name="connsiteX18" fmla="*/ 326335 w 670310"/>
              <a:gd name="connsiteY18" fmla="*/ 599703 h 599703"/>
              <a:gd name="connsiteX19" fmla="*/ 485092 w 670310"/>
              <a:gd name="connsiteY19" fmla="*/ 573245 h 599703"/>
              <a:gd name="connsiteX20" fmla="*/ 502732 w 670310"/>
              <a:gd name="connsiteY20" fmla="*/ 546788 h 599703"/>
              <a:gd name="connsiteX21" fmla="*/ 538012 w 670310"/>
              <a:gd name="connsiteY21" fmla="*/ 493873 h 599703"/>
              <a:gd name="connsiteX22" fmla="*/ 573291 w 670310"/>
              <a:gd name="connsiteY22" fmla="*/ 317489 h 599703"/>
              <a:gd name="connsiteX23" fmla="*/ 599751 w 670310"/>
              <a:gd name="connsiteY23" fmla="*/ 291032 h 599703"/>
              <a:gd name="connsiteX24" fmla="*/ 635030 w 670310"/>
              <a:gd name="connsiteY24" fmla="*/ 229298 h 599703"/>
              <a:gd name="connsiteX25" fmla="*/ 661490 w 670310"/>
              <a:gd name="connsiteY25" fmla="*/ 211660 h 599703"/>
              <a:gd name="connsiteX26" fmla="*/ 670310 w 670310"/>
              <a:gd name="connsiteY26" fmla="*/ 185202 h 599703"/>
              <a:gd name="connsiteX27" fmla="*/ 643850 w 670310"/>
              <a:gd name="connsiteY27" fmla="*/ 114649 h 599703"/>
              <a:gd name="connsiteX28" fmla="*/ 626210 w 670310"/>
              <a:gd name="connsiteY28" fmla="*/ 88191 h 599703"/>
              <a:gd name="connsiteX29" fmla="*/ 573291 w 670310"/>
              <a:gd name="connsiteY29" fmla="*/ 70553 h 599703"/>
              <a:gd name="connsiteX30" fmla="*/ 467453 w 670310"/>
              <a:gd name="connsiteY30" fmla="*/ 79372 h 5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70310" h="599703">
                <a:moveTo>
                  <a:pt x="467453" y="79372"/>
                </a:moveTo>
                <a:cubicBezTo>
                  <a:pt x="440993" y="76432"/>
                  <a:pt x="432488" y="61075"/>
                  <a:pt x="414534" y="52915"/>
                </a:cubicBezTo>
                <a:cubicBezTo>
                  <a:pt x="400121" y="46364"/>
                  <a:pt x="384595" y="42356"/>
                  <a:pt x="370434" y="35276"/>
                </a:cubicBezTo>
                <a:cubicBezTo>
                  <a:pt x="286577" y="-6649"/>
                  <a:pt x="427578" y="45502"/>
                  <a:pt x="291055" y="0"/>
                </a:cubicBezTo>
                <a:cubicBezTo>
                  <a:pt x="263012" y="7010"/>
                  <a:pt x="205467" y="11698"/>
                  <a:pt x="185217" y="44095"/>
                </a:cubicBezTo>
                <a:cubicBezTo>
                  <a:pt x="177272" y="56806"/>
                  <a:pt x="179337" y="73492"/>
                  <a:pt x="176397" y="88191"/>
                </a:cubicBezTo>
                <a:cubicBezTo>
                  <a:pt x="173457" y="120528"/>
                  <a:pt x="176498" y="153981"/>
                  <a:pt x="167577" y="185202"/>
                </a:cubicBezTo>
                <a:cubicBezTo>
                  <a:pt x="164150" y="197195"/>
                  <a:pt x="150700" y="203676"/>
                  <a:pt x="141118" y="211660"/>
                </a:cubicBezTo>
                <a:cubicBezTo>
                  <a:pt x="132975" y="218446"/>
                  <a:pt x="124139" y="224558"/>
                  <a:pt x="114658" y="229298"/>
                </a:cubicBezTo>
                <a:cubicBezTo>
                  <a:pt x="90028" y="241612"/>
                  <a:pt x="49211" y="243686"/>
                  <a:pt x="26459" y="246936"/>
                </a:cubicBezTo>
                <a:cubicBezTo>
                  <a:pt x="17542" y="260311"/>
                  <a:pt x="0" y="281596"/>
                  <a:pt x="0" y="299851"/>
                </a:cubicBezTo>
                <a:cubicBezTo>
                  <a:pt x="0" y="337962"/>
                  <a:pt x="10680" y="339091"/>
                  <a:pt x="17639" y="370404"/>
                </a:cubicBezTo>
                <a:cubicBezTo>
                  <a:pt x="32191" y="435886"/>
                  <a:pt x="11785" y="408645"/>
                  <a:pt x="44099" y="440958"/>
                </a:cubicBezTo>
                <a:cubicBezTo>
                  <a:pt x="58970" y="500435"/>
                  <a:pt x="44348" y="467663"/>
                  <a:pt x="105838" y="529149"/>
                </a:cubicBezTo>
                <a:cubicBezTo>
                  <a:pt x="111718" y="535029"/>
                  <a:pt x="115589" y="544159"/>
                  <a:pt x="123478" y="546788"/>
                </a:cubicBezTo>
                <a:cubicBezTo>
                  <a:pt x="141118" y="552667"/>
                  <a:pt x="160926" y="554113"/>
                  <a:pt x="176397" y="564426"/>
                </a:cubicBezTo>
                <a:cubicBezTo>
                  <a:pt x="185217" y="570305"/>
                  <a:pt x="192573" y="579493"/>
                  <a:pt x="202857" y="582064"/>
                </a:cubicBezTo>
                <a:cubicBezTo>
                  <a:pt x="228684" y="588520"/>
                  <a:pt x="255880" y="587118"/>
                  <a:pt x="282235" y="590883"/>
                </a:cubicBezTo>
                <a:cubicBezTo>
                  <a:pt x="297075" y="593003"/>
                  <a:pt x="311635" y="596763"/>
                  <a:pt x="326335" y="599703"/>
                </a:cubicBezTo>
                <a:cubicBezTo>
                  <a:pt x="379254" y="590884"/>
                  <a:pt x="433705" y="588660"/>
                  <a:pt x="485092" y="573245"/>
                </a:cubicBezTo>
                <a:cubicBezTo>
                  <a:pt x="495245" y="570199"/>
                  <a:pt x="496110" y="555065"/>
                  <a:pt x="502732" y="546788"/>
                </a:cubicBezTo>
                <a:cubicBezTo>
                  <a:pt x="538647" y="501899"/>
                  <a:pt x="502458" y="564973"/>
                  <a:pt x="538012" y="493873"/>
                </a:cubicBezTo>
                <a:cubicBezTo>
                  <a:pt x="545617" y="433039"/>
                  <a:pt x="549868" y="376042"/>
                  <a:pt x="573291" y="317489"/>
                </a:cubicBezTo>
                <a:cubicBezTo>
                  <a:pt x="577924" y="305909"/>
                  <a:pt x="590931" y="299851"/>
                  <a:pt x="599751" y="291032"/>
                </a:cubicBezTo>
                <a:cubicBezTo>
                  <a:pt x="606667" y="277200"/>
                  <a:pt x="622565" y="241762"/>
                  <a:pt x="635030" y="229298"/>
                </a:cubicBezTo>
                <a:cubicBezTo>
                  <a:pt x="642526" y="221803"/>
                  <a:pt x="652670" y="217539"/>
                  <a:pt x="661490" y="211660"/>
                </a:cubicBezTo>
                <a:cubicBezTo>
                  <a:pt x="664430" y="202841"/>
                  <a:pt x="670310" y="194498"/>
                  <a:pt x="670310" y="185202"/>
                </a:cubicBezTo>
                <a:cubicBezTo>
                  <a:pt x="670310" y="163498"/>
                  <a:pt x="653886" y="132210"/>
                  <a:pt x="643850" y="114649"/>
                </a:cubicBezTo>
                <a:cubicBezTo>
                  <a:pt x="638591" y="105446"/>
                  <a:pt x="635199" y="93809"/>
                  <a:pt x="626210" y="88191"/>
                </a:cubicBezTo>
                <a:cubicBezTo>
                  <a:pt x="610442" y="78337"/>
                  <a:pt x="591632" y="73609"/>
                  <a:pt x="573291" y="70553"/>
                </a:cubicBezTo>
                <a:cubicBezTo>
                  <a:pt x="502972" y="58834"/>
                  <a:pt x="493913" y="82312"/>
                  <a:pt x="467453" y="7937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604230" y="1424294"/>
            <a:ext cx="935207" cy="432139"/>
          </a:xfrm>
          <a:custGeom>
            <a:avLst/>
            <a:gdLst>
              <a:gd name="connsiteX0" fmla="*/ 17941 w 935207"/>
              <a:gd name="connsiteY0" fmla="*/ 308670 h 432139"/>
              <a:gd name="connsiteX1" fmla="*/ 62040 w 935207"/>
              <a:gd name="connsiteY1" fmla="*/ 149926 h 432139"/>
              <a:gd name="connsiteX2" fmla="*/ 88500 w 935207"/>
              <a:gd name="connsiteY2" fmla="*/ 132287 h 432139"/>
              <a:gd name="connsiteX3" fmla="*/ 141419 w 935207"/>
              <a:gd name="connsiteY3" fmla="*/ 97011 h 432139"/>
              <a:gd name="connsiteX4" fmla="*/ 211978 w 935207"/>
              <a:gd name="connsiteY4" fmla="*/ 88191 h 432139"/>
              <a:gd name="connsiteX5" fmla="*/ 361916 w 935207"/>
              <a:gd name="connsiteY5" fmla="*/ 70553 h 432139"/>
              <a:gd name="connsiteX6" fmla="*/ 458935 w 935207"/>
              <a:gd name="connsiteY6" fmla="*/ 44096 h 432139"/>
              <a:gd name="connsiteX7" fmla="*/ 511854 w 935207"/>
              <a:gd name="connsiteY7" fmla="*/ 35276 h 432139"/>
              <a:gd name="connsiteX8" fmla="*/ 547133 w 935207"/>
              <a:gd name="connsiteY8" fmla="*/ 17638 h 432139"/>
              <a:gd name="connsiteX9" fmla="*/ 591233 w 935207"/>
              <a:gd name="connsiteY9" fmla="*/ 8819 h 432139"/>
              <a:gd name="connsiteX10" fmla="*/ 617692 w 935207"/>
              <a:gd name="connsiteY10" fmla="*/ 0 h 432139"/>
              <a:gd name="connsiteX11" fmla="*/ 785270 w 935207"/>
              <a:gd name="connsiteY11" fmla="*/ 8819 h 432139"/>
              <a:gd name="connsiteX12" fmla="*/ 838189 w 935207"/>
              <a:gd name="connsiteY12" fmla="*/ 26457 h 432139"/>
              <a:gd name="connsiteX13" fmla="*/ 882288 w 935207"/>
              <a:gd name="connsiteY13" fmla="*/ 35276 h 432139"/>
              <a:gd name="connsiteX14" fmla="*/ 935207 w 935207"/>
              <a:gd name="connsiteY14" fmla="*/ 114649 h 432139"/>
              <a:gd name="connsiteX15" fmla="*/ 917568 w 935207"/>
              <a:gd name="connsiteY15" fmla="*/ 246936 h 432139"/>
              <a:gd name="connsiteX16" fmla="*/ 899928 w 935207"/>
              <a:gd name="connsiteY16" fmla="*/ 273394 h 432139"/>
              <a:gd name="connsiteX17" fmla="*/ 847009 w 935207"/>
              <a:gd name="connsiteY17" fmla="*/ 317490 h 432139"/>
              <a:gd name="connsiteX18" fmla="*/ 802909 w 935207"/>
              <a:gd name="connsiteY18" fmla="*/ 335128 h 432139"/>
              <a:gd name="connsiteX19" fmla="*/ 388376 w 935207"/>
              <a:gd name="connsiteY19" fmla="*/ 361585 h 432139"/>
              <a:gd name="connsiteX20" fmla="*/ 308997 w 935207"/>
              <a:gd name="connsiteY20" fmla="*/ 396862 h 432139"/>
              <a:gd name="connsiteX21" fmla="*/ 273717 w 935207"/>
              <a:gd name="connsiteY21" fmla="*/ 414500 h 432139"/>
              <a:gd name="connsiteX22" fmla="*/ 220798 w 935207"/>
              <a:gd name="connsiteY22" fmla="*/ 432139 h 432139"/>
              <a:gd name="connsiteX23" fmla="*/ 150239 w 935207"/>
              <a:gd name="connsiteY23" fmla="*/ 423320 h 432139"/>
              <a:gd name="connsiteX24" fmla="*/ 132599 w 935207"/>
              <a:gd name="connsiteY24" fmla="*/ 405681 h 432139"/>
              <a:gd name="connsiteX25" fmla="*/ 106140 w 935207"/>
              <a:gd name="connsiteY25" fmla="*/ 388043 h 432139"/>
              <a:gd name="connsiteX26" fmla="*/ 62040 w 935207"/>
              <a:gd name="connsiteY26" fmla="*/ 379224 h 432139"/>
              <a:gd name="connsiteX27" fmla="*/ 35581 w 935207"/>
              <a:gd name="connsiteY27" fmla="*/ 370405 h 432139"/>
              <a:gd name="connsiteX28" fmla="*/ 301 w 935207"/>
              <a:gd name="connsiteY28" fmla="*/ 326309 h 432139"/>
              <a:gd name="connsiteX29" fmla="*/ 9121 w 935207"/>
              <a:gd name="connsiteY29" fmla="*/ 273394 h 432139"/>
              <a:gd name="connsiteX30" fmla="*/ 17941 w 935207"/>
              <a:gd name="connsiteY30" fmla="*/ 308670 h 43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35207" h="432139">
                <a:moveTo>
                  <a:pt x="17941" y="308670"/>
                </a:moveTo>
                <a:cubicBezTo>
                  <a:pt x="26761" y="288092"/>
                  <a:pt x="24779" y="187184"/>
                  <a:pt x="62040" y="149926"/>
                </a:cubicBezTo>
                <a:cubicBezTo>
                  <a:pt x="69536" y="142431"/>
                  <a:pt x="80356" y="139073"/>
                  <a:pt x="88500" y="132287"/>
                </a:cubicBezTo>
                <a:cubicBezTo>
                  <a:pt x="118037" y="107675"/>
                  <a:pt x="105734" y="103499"/>
                  <a:pt x="141419" y="97011"/>
                </a:cubicBezTo>
                <a:cubicBezTo>
                  <a:pt x="164739" y="92771"/>
                  <a:pt x="188458" y="91131"/>
                  <a:pt x="211978" y="88191"/>
                </a:cubicBezTo>
                <a:cubicBezTo>
                  <a:pt x="287446" y="63038"/>
                  <a:pt x="185399" y="94621"/>
                  <a:pt x="361916" y="70553"/>
                </a:cubicBezTo>
                <a:cubicBezTo>
                  <a:pt x="503043" y="51310"/>
                  <a:pt x="385872" y="60331"/>
                  <a:pt x="458935" y="44096"/>
                </a:cubicBezTo>
                <a:cubicBezTo>
                  <a:pt x="476392" y="40217"/>
                  <a:pt x="494214" y="38216"/>
                  <a:pt x="511854" y="35276"/>
                </a:cubicBezTo>
                <a:cubicBezTo>
                  <a:pt x="523614" y="29397"/>
                  <a:pt x="534660" y="21795"/>
                  <a:pt x="547133" y="17638"/>
                </a:cubicBezTo>
                <a:cubicBezTo>
                  <a:pt x="561355" y="12898"/>
                  <a:pt x="576689" y="12455"/>
                  <a:pt x="591233" y="8819"/>
                </a:cubicBezTo>
                <a:cubicBezTo>
                  <a:pt x="600252" y="6564"/>
                  <a:pt x="608872" y="2940"/>
                  <a:pt x="617692" y="0"/>
                </a:cubicBezTo>
                <a:cubicBezTo>
                  <a:pt x="673551" y="2940"/>
                  <a:pt x="729732" y="2155"/>
                  <a:pt x="785270" y="8819"/>
                </a:cubicBezTo>
                <a:cubicBezTo>
                  <a:pt x="803731" y="11034"/>
                  <a:pt x="819956" y="22811"/>
                  <a:pt x="838189" y="26457"/>
                </a:cubicBezTo>
                <a:lnTo>
                  <a:pt x="882288" y="35276"/>
                </a:lnTo>
                <a:cubicBezTo>
                  <a:pt x="934959" y="87942"/>
                  <a:pt x="921346" y="59205"/>
                  <a:pt x="935207" y="114649"/>
                </a:cubicBezTo>
                <a:cubicBezTo>
                  <a:pt x="934712" y="118609"/>
                  <a:pt x="920178" y="238236"/>
                  <a:pt x="917568" y="246936"/>
                </a:cubicBezTo>
                <a:cubicBezTo>
                  <a:pt x="914522" y="257089"/>
                  <a:pt x="906714" y="265251"/>
                  <a:pt x="899928" y="273394"/>
                </a:cubicBezTo>
                <a:cubicBezTo>
                  <a:pt x="885998" y="290109"/>
                  <a:pt x="866827" y="307582"/>
                  <a:pt x="847009" y="317490"/>
                </a:cubicBezTo>
                <a:cubicBezTo>
                  <a:pt x="832848" y="324570"/>
                  <a:pt x="817733" y="329569"/>
                  <a:pt x="802909" y="335128"/>
                </a:cubicBezTo>
                <a:cubicBezTo>
                  <a:pt x="672628" y="383979"/>
                  <a:pt x="518201" y="358340"/>
                  <a:pt x="388376" y="361585"/>
                </a:cubicBezTo>
                <a:cubicBezTo>
                  <a:pt x="310553" y="413464"/>
                  <a:pt x="434931" y="333902"/>
                  <a:pt x="308997" y="396862"/>
                </a:cubicBezTo>
                <a:cubicBezTo>
                  <a:pt x="297237" y="402741"/>
                  <a:pt x="285925" y="409617"/>
                  <a:pt x="273717" y="414500"/>
                </a:cubicBezTo>
                <a:cubicBezTo>
                  <a:pt x="256453" y="421405"/>
                  <a:pt x="220798" y="432139"/>
                  <a:pt x="220798" y="432139"/>
                </a:cubicBezTo>
                <a:cubicBezTo>
                  <a:pt x="197278" y="429199"/>
                  <a:pt x="172942" y="430131"/>
                  <a:pt x="150239" y="423320"/>
                </a:cubicBezTo>
                <a:cubicBezTo>
                  <a:pt x="142274" y="420931"/>
                  <a:pt x="139092" y="410875"/>
                  <a:pt x="132599" y="405681"/>
                </a:cubicBezTo>
                <a:cubicBezTo>
                  <a:pt x="124322" y="399060"/>
                  <a:pt x="116065" y="391764"/>
                  <a:pt x="106140" y="388043"/>
                </a:cubicBezTo>
                <a:cubicBezTo>
                  <a:pt x="92103" y="382780"/>
                  <a:pt x="76584" y="382860"/>
                  <a:pt x="62040" y="379224"/>
                </a:cubicBezTo>
                <a:cubicBezTo>
                  <a:pt x="53021" y="376969"/>
                  <a:pt x="44401" y="373345"/>
                  <a:pt x="35581" y="370405"/>
                </a:cubicBezTo>
                <a:cubicBezTo>
                  <a:pt x="26812" y="361637"/>
                  <a:pt x="1692" y="338823"/>
                  <a:pt x="301" y="326309"/>
                </a:cubicBezTo>
                <a:cubicBezTo>
                  <a:pt x="-1674" y="308537"/>
                  <a:pt x="6592" y="291096"/>
                  <a:pt x="9121" y="273394"/>
                </a:cubicBezTo>
                <a:cubicBezTo>
                  <a:pt x="9537" y="270484"/>
                  <a:pt x="9121" y="329248"/>
                  <a:pt x="17941" y="30867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nut 63"/>
          <p:cNvSpPr/>
          <p:nvPr/>
        </p:nvSpPr>
        <p:spPr>
          <a:xfrm>
            <a:off x="2461582" y="1757407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529882" y="1730949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3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497199" y="4574394"/>
            <a:ext cx="2550572" cy="14822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3550909" y="1231948"/>
            <a:ext cx="2470942" cy="30318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6554" y="3957735"/>
            <a:ext cx="2312221" cy="471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3354" y="4592210"/>
            <a:ext cx="2404059" cy="460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3355" y="5177240"/>
            <a:ext cx="2018472" cy="466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3354" y="5793562"/>
            <a:ext cx="2156707" cy="4723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069605" y="55149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09171" y="0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865181" y="399301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096961" y="400430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2815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6507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13260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2167" y="1552695"/>
            <a:ext cx="2312221" cy="4711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2167" y="2211239"/>
            <a:ext cx="2404059" cy="4606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2168" y="2796269"/>
            <a:ext cx="2018472" cy="4663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2167" y="3412591"/>
            <a:ext cx="2156707" cy="47233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1860794" y="158797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092574" y="159926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282487" y="22433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554561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986067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915422" y="346237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6554" y="1012130"/>
            <a:ext cx="2404059" cy="46062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>
            <a:off x="2286874" y="104427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069605" y="462860"/>
            <a:ext cx="106967" cy="246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09171" y="407711"/>
            <a:ext cx="194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Species-specific SNP</a:t>
            </a:r>
            <a:endParaRPr lang="en-US" sz="1600" b="1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901408" y="466085"/>
            <a:ext cx="106967" cy="24693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017157" y="99485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017157" y="2781558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017157" y="3412591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017157" y="517724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17157" y="580527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80301" y="1552695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454794" y="2181283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455981" y="3955802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069790" y="455911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301163"/>
            <a:ext cx="2404059" cy="46062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>
            <a:off x="5567062" y="133330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297345" y="128388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789360"/>
            <a:ext cx="2404059" cy="46062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5411542" y="182150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353178" y="175626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56742" y="2260824"/>
            <a:ext cx="2156707" cy="47233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415997" y="231060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301732" y="2260824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75311" y="2756962"/>
            <a:ext cx="2156707" cy="47233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>
            <a:off x="5218566" y="28067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320301" y="2756962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256730"/>
            <a:ext cx="2018472" cy="466314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>
            <a:off x="4857704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289210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319113" y="325673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713839"/>
            <a:ext cx="2018472" cy="46631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4952744" y="375089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319113" y="371383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75311" y="4626234"/>
            <a:ext cx="2404059" cy="46062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>
            <a:off x="5585631" y="465837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4757938" y="4596278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074381"/>
            <a:ext cx="2312221" cy="471167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H="1">
            <a:off x="5145369" y="510965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77149" y="512095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764876" y="5074381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563490"/>
            <a:ext cx="2312221" cy="47116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>
            <a:off x="5145369" y="559876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77149" y="561006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4736169" y="5561557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092998" y="1192320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2547833"/>
            <a:ext cx="2404059" cy="460624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H="1">
            <a:off x="7315989" y="2512915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4264143"/>
            <a:ext cx="2404059" cy="46062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H="1">
            <a:off x="7758013" y="4225368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381595" y="1175285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37741" y="6286694"/>
            <a:ext cx="85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</a:t>
            </a:r>
            <a:endParaRPr 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578194" y="6286800"/>
            <a:ext cx="75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190950" y="6286800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110" name="Frame 109"/>
          <p:cNvSpPr/>
          <p:nvPr/>
        </p:nvSpPr>
        <p:spPr>
          <a:xfrm>
            <a:off x="6575386" y="2503865"/>
            <a:ext cx="2404059" cy="484427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Frame 110"/>
          <p:cNvSpPr/>
          <p:nvPr/>
        </p:nvSpPr>
        <p:spPr>
          <a:xfrm>
            <a:off x="6575386" y="4234187"/>
            <a:ext cx="2404059" cy="460624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315989" y="1709728"/>
            <a:ext cx="7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  <a:r>
              <a:rPr lang="en-US" sz="4000" dirty="0" smtClean="0"/>
              <a:t> 6</a:t>
            </a:r>
            <a:endParaRPr lang="en-US" sz="4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7315989" y="3499223"/>
            <a:ext cx="7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  <a:r>
              <a:rPr lang="en-US" sz="4000" dirty="0" smtClean="0"/>
              <a:t> 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6561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650487" y="448626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432373" y="598726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840239" y="491882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215670" y="562669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140605" y="51289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65174" y="47027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644280" y="430827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437883" y="182687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46921" y="598726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32373" y="92912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946921" y="92912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32373" y="1480849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46921" y="148084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1085" y="1826872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650487" y="5306940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432373" y="265520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46921" y="26552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432373" y="2157268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24768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395142" y="39470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668933" y="4397269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215670" y="385805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464808" y="40994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805093" y="346741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7770573" y="3574978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857098" y="4787235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516036" y="553769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68018" y="348598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0491" y="100050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47" name="Rectangle 46"/>
          <p:cNvSpPr/>
          <p:nvPr/>
        </p:nvSpPr>
        <p:spPr>
          <a:xfrm>
            <a:off x="989654" y="531515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59815" y="361362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60481" y="4282954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86723" y="451174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6048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89605" y="535970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7337" y="4617451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8687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01043" y="410766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820384" y="457420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17337" y="393461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96210" y="3777267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81967" y="5404150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591226" y="3390312"/>
            <a:ext cx="0" cy="28592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4469" y="6249597"/>
            <a:ext cx="303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targeted sequencing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881" y="6217331"/>
            <a:ext cx="308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Whole genome shotgun (WGS)</a:t>
            </a:r>
          </a:p>
          <a:p>
            <a:pPr algn="ctr"/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993237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5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4921279"/>
            <a:ext cx="2404059" cy="46062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7026591" y="490399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6011440"/>
            <a:ext cx="2404059" cy="46062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468615" y="5963846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89884" y="3336388"/>
            <a:ext cx="28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Multi-core clustering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9884" y="5472762"/>
            <a:ext cx="30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3: Ambiguous assignment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737359" y="5525676"/>
            <a:ext cx="675459" cy="423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0530" y="546830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5705" y="530221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705" y="584855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Frame 45"/>
          <p:cNvSpPr/>
          <p:nvPr/>
        </p:nvSpPr>
        <p:spPr>
          <a:xfrm>
            <a:off x="5691698" y="547780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ame 46"/>
          <p:cNvSpPr/>
          <p:nvPr/>
        </p:nvSpPr>
        <p:spPr>
          <a:xfrm>
            <a:off x="6334938" y="5986979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/>
          <p:cNvSpPr/>
          <p:nvPr/>
        </p:nvSpPr>
        <p:spPr>
          <a:xfrm>
            <a:off x="6285988" y="4921279"/>
            <a:ext cx="2404059" cy="416529"/>
          </a:xfrm>
          <a:prstGeom prst="fram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22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9192</TotalTime>
  <Words>4271</Words>
  <Application>Microsoft Macintosh PowerPoint</Application>
  <PresentationFormat>On-screen Show (4:3)</PresentationFormat>
  <Paragraphs>2003</Paragraphs>
  <Slides>55</Slides>
  <Notes>39</Notes>
  <HiddenSlides>15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Office Theme</vt:lpstr>
      <vt:lpstr>Microsoft Word Document</vt:lpstr>
      <vt:lpstr>Clustering Highly Conserved Phylogenetic Markers</vt:lpstr>
      <vt:lpstr>PowerPoint Presentation</vt:lpstr>
      <vt:lpstr>PowerPoint Presentation</vt:lpstr>
      <vt:lpstr>16S rRNA gene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</vt:lpstr>
      <vt:lpstr>Hierarchical clustering </vt:lpstr>
      <vt:lpstr>Hierarchical clustering </vt:lpstr>
      <vt:lpstr>Greedy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Landau-Vishkin k-difference algorithm</vt:lpstr>
      <vt:lpstr>Landau-Vishkin k-difference algorithm</vt:lpstr>
      <vt:lpstr>Landau-Vishkin k-difference algorithm</vt:lpstr>
      <vt:lpstr>PowerPoint Presentation</vt:lpstr>
      <vt:lpstr>PowerPoint Presentation</vt:lpstr>
      <vt:lpstr>TODO: Farthest reaching d-path</vt:lpstr>
      <vt:lpstr>Preliminary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</vt:lpstr>
      <vt:lpstr>PowerPoint Presentation</vt:lpstr>
      <vt:lpstr>PowerPoint Presentation</vt:lpstr>
      <vt:lpstr>Hidden</vt:lpstr>
      <vt:lpstr>Acknowledgements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Clustering Highly Conserved Phylogenetic Markers</dc:title>
  <dc:creator>Christopher Hill</dc:creator>
  <cp:lastModifiedBy>Christopher Hill</cp:lastModifiedBy>
  <cp:revision>465</cp:revision>
  <dcterms:created xsi:type="dcterms:W3CDTF">2014-05-08T17:35:39Z</dcterms:created>
  <dcterms:modified xsi:type="dcterms:W3CDTF">2014-05-15T02:51:38Z</dcterms:modified>
</cp:coreProperties>
</file>